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22"/>
  </p:notesMasterIdLst>
  <p:handoutMasterIdLst>
    <p:handoutMasterId r:id="rId23"/>
  </p:handoutMasterIdLst>
  <p:sldIdLst>
    <p:sldId id="348" r:id="rId2"/>
    <p:sldId id="350" r:id="rId3"/>
    <p:sldId id="351" r:id="rId4"/>
    <p:sldId id="376" r:id="rId5"/>
    <p:sldId id="354" r:id="rId6"/>
    <p:sldId id="353" r:id="rId7"/>
    <p:sldId id="355" r:id="rId8"/>
    <p:sldId id="356" r:id="rId9"/>
    <p:sldId id="357" r:id="rId10"/>
    <p:sldId id="359" r:id="rId11"/>
    <p:sldId id="358" r:id="rId12"/>
    <p:sldId id="361" r:id="rId13"/>
    <p:sldId id="362" r:id="rId14"/>
    <p:sldId id="365" r:id="rId15"/>
    <p:sldId id="369" r:id="rId16"/>
    <p:sldId id="370" r:id="rId17"/>
    <p:sldId id="373" r:id="rId18"/>
    <p:sldId id="374" r:id="rId19"/>
    <p:sldId id="377" r:id="rId20"/>
    <p:sldId id="372" r:id="rId21"/>
  </p:sldIdLst>
  <p:sldSz cx="9144000" cy="6858000" type="screen4x3"/>
  <p:notesSz cx="6858000" cy="9144000"/>
  <p:defaultTextStyle>
    <a:defPPr>
      <a:defRPr lang="fr-FR"/>
    </a:defPPr>
    <a:lvl1pPr algn="l" rtl="0" eaLnBrk="0" fontAlgn="base" hangingPunct="0">
      <a:spcBef>
        <a:spcPct val="0"/>
      </a:spcBef>
      <a:spcAft>
        <a:spcPct val="0"/>
      </a:spcAft>
      <a:defRPr sz="2400" kern="1200">
        <a:solidFill>
          <a:schemeClr val="tx1"/>
        </a:solidFill>
        <a:latin typeface="Times" pitchFamily="2" charset="0"/>
        <a:ea typeface="ＭＳ Ｐゴシック" pitchFamily="2"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itchFamily="2"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itchFamily="2"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itchFamily="2"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itchFamily="2" charset="-128"/>
        <a:cs typeface="+mn-cs"/>
      </a:defRPr>
    </a:lvl5pPr>
    <a:lvl6pPr marL="2286000" algn="l" defTabSz="914400" rtl="0" eaLnBrk="1" latinLnBrk="0" hangingPunct="1">
      <a:defRPr sz="2400" kern="1200">
        <a:solidFill>
          <a:schemeClr val="tx1"/>
        </a:solidFill>
        <a:latin typeface="Times" pitchFamily="2" charset="0"/>
        <a:ea typeface="ＭＳ Ｐゴシック" pitchFamily="2" charset="-128"/>
        <a:cs typeface="+mn-cs"/>
      </a:defRPr>
    </a:lvl6pPr>
    <a:lvl7pPr marL="2743200" algn="l" defTabSz="914400" rtl="0" eaLnBrk="1" latinLnBrk="0" hangingPunct="1">
      <a:defRPr sz="2400" kern="1200">
        <a:solidFill>
          <a:schemeClr val="tx1"/>
        </a:solidFill>
        <a:latin typeface="Times" pitchFamily="2" charset="0"/>
        <a:ea typeface="ＭＳ Ｐゴシック" pitchFamily="2" charset="-128"/>
        <a:cs typeface="+mn-cs"/>
      </a:defRPr>
    </a:lvl7pPr>
    <a:lvl8pPr marL="3200400" algn="l" defTabSz="914400" rtl="0" eaLnBrk="1" latinLnBrk="0" hangingPunct="1">
      <a:defRPr sz="2400" kern="1200">
        <a:solidFill>
          <a:schemeClr val="tx1"/>
        </a:solidFill>
        <a:latin typeface="Times" pitchFamily="2" charset="0"/>
        <a:ea typeface="ＭＳ Ｐゴシック" pitchFamily="2" charset="-128"/>
        <a:cs typeface="+mn-cs"/>
      </a:defRPr>
    </a:lvl8pPr>
    <a:lvl9pPr marL="3657600" algn="l" defTabSz="914400" rtl="0" eaLnBrk="1" latinLnBrk="0" hangingPunct="1">
      <a:defRPr sz="2400" kern="1200">
        <a:solidFill>
          <a:schemeClr val="tx1"/>
        </a:solidFill>
        <a:latin typeface="Times" pitchFamily="2" charset="0"/>
        <a:ea typeface="ＭＳ Ｐゴシック" pitchFamily="2"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EAEAEA"/>
    <a:srgbClr val="DDDDDD"/>
    <a:srgbClr val="66FF66"/>
    <a:srgbClr val="33CC33"/>
    <a:srgbClr val="0F0699"/>
    <a:srgbClr val="4D0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56" y="-108"/>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3" d="100"/>
          <a:sy n="113" d="100"/>
        </p:scale>
        <p:origin x="-1624" y="-96"/>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Macintosh%20HD:Users:amg:Desktop:En%20cours:SlidesAMG:TableauEvolutionTxEmploSept11.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lrMapOvr bg1="dk2" tx1="lt1" bg2="dk1" tx2="lt2" accent1="accent1" accent2="accent2" accent3="accent3" accent4="accent4" accent5="accent5" accent6="accent6" hlink="hlink" folHlink="folHlink"/>
  <c:chart>
    <c:plotArea>
      <c:layout>
        <c:manualLayout>
          <c:layoutTarget val="inner"/>
          <c:xMode val="edge"/>
          <c:yMode val="edge"/>
          <c:x val="8.1910577885993707E-2"/>
          <c:y val="4.4776112323309018E-2"/>
          <c:w val="0.609467455621302"/>
          <c:h val="0.77611940298507609"/>
        </c:manualLayout>
      </c:layout>
      <c:lineChart>
        <c:grouping val="standard"/>
        <c:ser>
          <c:idx val="0"/>
          <c:order val="0"/>
          <c:tx>
            <c:strRef>
              <c:f>'Data and Footnotes'!$A$10</c:f>
              <c:strCache>
                <c:ptCount val="1"/>
                <c:pt idx="0">
                  <c:v>Allemagne</c:v>
                </c:pt>
              </c:strCache>
            </c:strRef>
          </c:tx>
          <c:spPr>
            <a:ln w="25400">
              <a:solidFill>
                <a:srgbClr val="666699"/>
              </a:solidFill>
              <a:prstDash val="solid"/>
            </a:ln>
          </c:spPr>
          <c:marker>
            <c:spPr>
              <a:solidFill>
                <a:srgbClr val="4572A7"/>
              </a:solidFill>
              <a:ln>
                <a:solidFill>
                  <a:srgbClr val="666699"/>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Footnotes'!$B$10:$Q$10</c:f>
              <c:numCache>
                <c:formatCode>#0.0</c:formatCode>
                <c:ptCount val="16"/>
                <c:pt idx="0">
                  <c:v>37.799999999999997</c:v>
                </c:pt>
                <c:pt idx="1">
                  <c:v>37.9</c:v>
                </c:pt>
                <c:pt idx="2">
                  <c:v>38.200000000000003</c:v>
                </c:pt>
                <c:pt idx="3">
                  <c:v>37.700000000000003</c:v>
                </c:pt>
                <c:pt idx="4">
                  <c:v>37.799999999999997</c:v>
                </c:pt>
                <c:pt idx="5">
                  <c:v>37.4</c:v>
                </c:pt>
                <c:pt idx="6">
                  <c:v>37.700000000000003</c:v>
                </c:pt>
                <c:pt idx="7">
                  <c:v>38.4</c:v>
                </c:pt>
                <c:pt idx="8">
                  <c:v>39.4</c:v>
                </c:pt>
                <c:pt idx="9">
                  <c:v>41.4</c:v>
                </c:pt>
                <c:pt idx="10">
                  <c:v>45.4</c:v>
                </c:pt>
                <c:pt idx="11">
                  <c:v>48.4</c:v>
                </c:pt>
                <c:pt idx="12">
                  <c:v>51.5</c:v>
                </c:pt>
                <c:pt idx="13">
                  <c:v>53.8</c:v>
                </c:pt>
                <c:pt idx="14" formatCode="General">
                  <c:v>56.2</c:v>
                </c:pt>
                <c:pt idx="15" formatCode="General">
                  <c:v>57.7</c:v>
                </c:pt>
              </c:numCache>
            </c:numRef>
          </c:val>
        </c:ser>
        <c:ser>
          <c:idx val="1"/>
          <c:order val="1"/>
          <c:tx>
            <c:strRef>
              <c:f>'Data and Footnotes'!$A$11</c:f>
              <c:strCache>
                <c:ptCount val="1"/>
                <c:pt idx="0">
                  <c:v>Belgique</c:v>
                </c:pt>
              </c:strCache>
            </c:strRef>
          </c:tx>
          <c:spPr>
            <a:ln w="25400">
              <a:solidFill>
                <a:srgbClr val="993366"/>
              </a:solidFill>
              <a:prstDash val="solid"/>
            </a:ln>
          </c:spPr>
          <c:marker>
            <c:spPr>
              <a:solidFill>
                <a:srgbClr val="AA4643"/>
              </a:solidFill>
              <a:ln>
                <a:solidFill>
                  <a:srgbClr val="993366"/>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Footnotes'!$B$11:$Q$11</c:f>
              <c:numCache>
                <c:formatCode>#0.0</c:formatCode>
                <c:ptCount val="16"/>
                <c:pt idx="0">
                  <c:v>23.3</c:v>
                </c:pt>
                <c:pt idx="1">
                  <c:v>21.8</c:v>
                </c:pt>
                <c:pt idx="2">
                  <c:v>22</c:v>
                </c:pt>
                <c:pt idx="3">
                  <c:v>22.5</c:v>
                </c:pt>
                <c:pt idx="4">
                  <c:v>24.7</c:v>
                </c:pt>
                <c:pt idx="5">
                  <c:v>25</c:v>
                </c:pt>
                <c:pt idx="6">
                  <c:v>25.2</c:v>
                </c:pt>
                <c:pt idx="7">
                  <c:v>25.8</c:v>
                </c:pt>
                <c:pt idx="8">
                  <c:v>28.1</c:v>
                </c:pt>
                <c:pt idx="9">
                  <c:v>30.1</c:v>
                </c:pt>
                <c:pt idx="10">
                  <c:v>31.8</c:v>
                </c:pt>
                <c:pt idx="11">
                  <c:v>32</c:v>
                </c:pt>
                <c:pt idx="12">
                  <c:v>34.4</c:v>
                </c:pt>
                <c:pt idx="13">
                  <c:v>34.5</c:v>
                </c:pt>
                <c:pt idx="14" formatCode="General">
                  <c:v>35.299999999999997</c:v>
                </c:pt>
                <c:pt idx="15" formatCode="General">
                  <c:v>37.299999999999997</c:v>
                </c:pt>
              </c:numCache>
            </c:numRef>
          </c:val>
        </c:ser>
        <c:ser>
          <c:idx val="2"/>
          <c:order val="2"/>
          <c:tx>
            <c:strRef>
              <c:f>'Data and Footnotes'!$A$12</c:f>
              <c:strCache>
                <c:ptCount val="1"/>
                <c:pt idx="0">
                  <c:v>Finlande</c:v>
                </c:pt>
              </c:strCache>
            </c:strRef>
          </c:tx>
          <c:spPr>
            <a:ln w="25400">
              <a:solidFill>
                <a:srgbClr val="90713A"/>
              </a:solidFill>
              <a:prstDash val="solid"/>
            </a:ln>
          </c:spPr>
          <c:marker>
            <c:spPr>
              <a:solidFill>
                <a:srgbClr val="89A54E"/>
              </a:solidFill>
              <a:ln>
                <a:solidFill>
                  <a:srgbClr val="90713A"/>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Footnotes'!$B$12:$Q$12</c:f>
              <c:numCache>
                <c:formatCode>#0.0</c:formatCode>
                <c:ptCount val="16"/>
                <c:pt idx="0">
                  <c:v>34.4</c:v>
                </c:pt>
                <c:pt idx="1">
                  <c:v>34.299999999999997</c:v>
                </c:pt>
                <c:pt idx="2">
                  <c:v>35.700000000000003</c:v>
                </c:pt>
                <c:pt idx="3">
                  <c:v>35.700000000000003</c:v>
                </c:pt>
                <c:pt idx="4">
                  <c:v>39.200000000000003</c:v>
                </c:pt>
                <c:pt idx="5">
                  <c:v>41.2</c:v>
                </c:pt>
                <c:pt idx="6">
                  <c:v>45.5</c:v>
                </c:pt>
                <c:pt idx="7">
                  <c:v>47.8</c:v>
                </c:pt>
                <c:pt idx="8">
                  <c:v>49.6</c:v>
                </c:pt>
                <c:pt idx="9">
                  <c:v>51.1</c:v>
                </c:pt>
                <c:pt idx="10">
                  <c:v>52.7</c:v>
                </c:pt>
                <c:pt idx="11">
                  <c:v>54.5</c:v>
                </c:pt>
                <c:pt idx="12">
                  <c:v>55</c:v>
                </c:pt>
                <c:pt idx="13">
                  <c:v>56.5</c:v>
                </c:pt>
                <c:pt idx="14" formatCode="General">
                  <c:v>55.5</c:v>
                </c:pt>
                <c:pt idx="15" formatCode="General">
                  <c:v>56.2</c:v>
                </c:pt>
              </c:numCache>
            </c:numRef>
          </c:val>
        </c:ser>
        <c:ser>
          <c:idx val="3"/>
          <c:order val="3"/>
          <c:tx>
            <c:strRef>
              <c:f>'Data and Footnotes'!$A$13</c:f>
              <c:strCache>
                <c:ptCount val="1"/>
                <c:pt idx="0">
                  <c:v>France</c:v>
                </c:pt>
              </c:strCache>
            </c:strRef>
          </c:tx>
          <c:spPr>
            <a:ln w="25400">
              <a:solidFill>
                <a:srgbClr val="666699"/>
              </a:solidFill>
              <a:prstDash val="solid"/>
            </a:ln>
          </c:spPr>
          <c:marker>
            <c:spPr>
              <a:solidFill>
                <a:srgbClr val="71588F"/>
              </a:solidFill>
              <a:ln>
                <a:solidFill>
                  <a:srgbClr val="666699"/>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Footnotes'!$B$13:$Q$13</c:f>
              <c:numCache>
                <c:formatCode>#0.0</c:formatCode>
                <c:ptCount val="16"/>
                <c:pt idx="0">
                  <c:v>29.4</c:v>
                </c:pt>
                <c:pt idx="1">
                  <c:v>29.1</c:v>
                </c:pt>
                <c:pt idx="2">
                  <c:v>28.9</c:v>
                </c:pt>
                <c:pt idx="3">
                  <c:v>28.3</c:v>
                </c:pt>
                <c:pt idx="4">
                  <c:v>28.4</c:v>
                </c:pt>
                <c:pt idx="5">
                  <c:v>29.4</c:v>
                </c:pt>
                <c:pt idx="6">
                  <c:v>30.7</c:v>
                </c:pt>
                <c:pt idx="7">
                  <c:v>33.799999999999997</c:v>
                </c:pt>
                <c:pt idx="8">
                  <c:v>36.299999999999997</c:v>
                </c:pt>
                <c:pt idx="9">
                  <c:v>37.5</c:v>
                </c:pt>
                <c:pt idx="10">
                  <c:v>38.5</c:v>
                </c:pt>
                <c:pt idx="11">
                  <c:v>38.1</c:v>
                </c:pt>
                <c:pt idx="12">
                  <c:v>38.200000000000003</c:v>
                </c:pt>
                <c:pt idx="13">
                  <c:v>38.200000000000003</c:v>
                </c:pt>
                <c:pt idx="14" formatCode="General">
                  <c:v>38.799999999999997</c:v>
                </c:pt>
                <c:pt idx="15" formatCode="General">
                  <c:v>39.700000000000003</c:v>
                </c:pt>
              </c:numCache>
            </c:numRef>
          </c:val>
        </c:ser>
        <c:ser>
          <c:idx val="4"/>
          <c:order val="4"/>
          <c:tx>
            <c:strRef>
              <c:f>'Data and Footnotes'!$A$14</c:f>
              <c:strCache>
                <c:ptCount val="1"/>
                <c:pt idx="0">
                  <c:v>Pays-Bas</c:v>
                </c:pt>
              </c:strCache>
            </c:strRef>
          </c:tx>
          <c:spPr>
            <a:ln w="25400">
              <a:solidFill>
                <a:srgbClr val="33CCCC"/>
              </a:solidFill>
              <a:prstDash val="solid"/>
            </a:ln>
          </c:spPr>
          <c:marker>
            <c:spPr>
              <a:solidFill>
                <a:srgbClr val="4198AF"/>
              </a:solidFill>
              <a:ln>
                <a:solidFill>
                  <a:srgbClr val="33CCCC"/>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Footnotes'!$B$14:$Q$14</c:f>
              <c:numCache>
                <c:formatCode>#0.0</c:formatCode>
                <c:ptCount val="16"/>
                <c:pt idx="0">
                  <c:v>28.8</c:v>
                </c:pt>
                <c:pt idx="1">
                  <c:v>30</c:v>
                </c:pt>
                <c:pt idx="2">
                  <c:v>31.4</c:v>
                </c:pt>
                <c:pt idx="3">
                  <c:v>33</c:v>
                </c:pt>
                <c:pt idx="4">
                  <c:v>35.299999999999997</c:v>
                </c:pt>
                <c:pt idx="5">
                  <c:v>37.9</c:v>
                </c:pt>
                <c:pt idx="6">
                  <c:v>39.299999999999997</c:v>
                </c:pt>
                <c:pt idx="7">
                  <c:v>42</c:v>
                </c:pt>
                <c:pt idx="8">
                  <c:v>44.5</c:v>
                </c:pt>
                <c:pt idx="9">
                  <c:v>44.6</c:v>
                </c:pt>
                <c:pt idx="10">
                  <c:v>46.1</c:v>
                </c:pt>
                <c:pt idx="11">
                  <c:v>47.7</c:v>
                </c:pt>
                <c:pt idx="12">
                  <c:v>50.9</c:v>
                </c:pt>
                <c:pt idx="13">
                  <c:v>53</c:v>
                </c:pt>
                <c:pt idx="14" formatCode="General">
                  <c:v>55.1</c:v>
                </c:pt>
                <c:pt idx="15" formatCode="General">
                  <c:v>53.7</c:v>
                </c:pt>
              </c:numCache>
            </c:numRef>
          </c:val>
        </c:ser>
        <c:ser>
          <c:idx val="5"/>
          <c:order val="5"/>
          <c:tx>
            <c:strRef>
              <c:f>'Data and Footnotes'!$A$15</c:f>
              <c:strCache>
                <c:ptCount val="1"/>
                <c:pt idx="0">
                  <c:v>Suède</c:v>
                </c:pt>
              </c:strCache>
            </c:strRef>
          </c:tx>
          <c:spPr>
            <a:ln w="25400">
              <a:solidFill>
                <a:srgbClr val="FF9900"/>
              </a:solidFill>
              <a:prstDash val="solid"/>
            </a:ln>
          </c:spPr>
          <c:marker>
            <c:spPr>
              <a:solidFill>
                <a:srgbClr val="DB843D"/>
              </a:solidFill>
              <a:ln>
                <a:solidFill>
                  <a:srgbClr val="FF9900"/>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Footnotes'!$B$15:$Q$15</c:f>
              <c:numCache>
                <c:formatCode>#0.0</c:formatCode>
                <c:ptCount val="16"/>
                <c:pt idx="0">
                  <c:v>62</c:v>
                </c:pt>
                <c:pt idx="1">
                  <c:v>64.099999999999994</c:v>
                </c:pt>
                <c:pt idx="2">
                  <c:v>61.6</c:v>
                </c:pt>
                <c:pt idx="3">
                  <c:v>62.7</c:v>
                </c:pt>
                <c:pt idx="4">
                  <c:v>64.599999999999994</c:v>
                </c:pt>
                <c:pt idx="5">
                  <c:v>64.3</c:v>
                </c:pt>
                <c:pt idx="6">
                  <c:v>66.2</c:v>
                </c:pt>
                <c:pt idx="7">
                  <c:v>68.3</c:v>
                </c:pt>
                <c:pt idx="8">
                  <c:v>68.599999999999994</c:v>
                </c:pt>
                <c:pt idx="9">
                  <c:v>69</c:v>
                </c:pt>
                <c:pt idx="10">
                  <c:v>69.400000000000006</c:v>
                </c:pt>
                <c:pt idx="11">
                  <c:v>69.599999999999994</c:v>
                </c:pt>
                <c:pt idx="12">
                  <c:v>70</c:v>
                </c:pt>
                <c:pt idx="13">
                  <c:v>70.099999999999994</c:v>
                </c:pt>
                <c:pt idx="14" formatCode="General">
                  <c:v>70</c:v>
                </c:pt>
                <c:pt idx="15" formatCode="General">
                  <c:v>70.5</c:v>
                </c:pt>
              </c:numCache>
            </c:numRef>
          </c:val>
        </c:ser>
        <c:ser>
          <c:idx val="6"/>
          <c:order val="6"/>
          <c:tx>
            <c:strRef>
              <c:f>'Data and Footnotes'!$A$16</c:f>
              <c:strCache>
                <c:ptCount val="1"/>
                <c:pt idx="0">
                  <c:v>Union européenne 15 </c:v>
                </c:pt>
              </c:strCache>
            </c:strRef>
          </c:tx>
          <c:spPr>
            <a:ln w="25400">
              <a:solidFill>
                <a:srgbClr val="9999FF"/>
              </a:solidFill>
              <a:prstDash val="solid"/>
            </a:ln>
          </c:spPr>
          <c:marker>
            <c:spPr>
              <a:solidFill>
                <a:srgbClr val="93A9CF"/>
              </a:solidFill>
              <a:ln>
                <a:solidFill>
                  <a:srgbClr val="9999FF"/>
                </a:solidFill>
                <a:prstDash val="solid"/>
              </a:ln>
            </c:spPr>
          </c:marker>
          <c:cat>
            <c:numRef>
              <c:f>'Data and Footnotes'!$B$9:$Q$9</c:f>
              <c:numCache>
                <c:formatCode>General</c:formatCode>
                <c:ptCount val="16"/>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numCache>
            </c:numRef>
          </c:cat>
          <c:val>
            <c:numRef>
              <c:f>'Data and Footnotes'!$B$16:$Q$16</c:f>
              <c:numCache>
                <c:formatCode>#0.0</c:formatCode>
                <c:ptCount val="16"/>
                <c:pt idx="0">
                  <c:v>35.799999999999997</c:v>
                </c:pt>
                <c:pt idx="1">
                  <c:v>36.1</c:v>
                </c:pt>
                <c:pt idx="2">
                  <c:v>36.4</c:v>
                </c:pt>
                <c:pt idx="3">
                  <c:v>36.4</c:v>
                </c:pt>
                <c:pt idx="4">
                  <c:v>37</c:v>
                </c:pt>
                <c:pt idx="5">
                  <c:v>37.5</c:v>
                </c:pt>
                <c:pt idx="6">
                  <c:v>38.4</c:v>
                </c:pt>
                <c:pt idx="7">
                  <c:v>39.799999999999997</c:v>
                </c:pt>
                <c:pt idx="8">
                  <c:v>41.5</c:v>
                </c:pt>
                <c:pt idx="9">
                  <c:v>42.3</c:v>
                </c:pt>
                <c:pt idx="10">
                  <c:v>44.2</c:v>
                </c:pt>
                <c:pt idx="11">
                  <c:v>45.3</c:v>
                </c:pt>
                <c:pt idx="12">
                  <c:v>46.5</c:v>
                </c:pt>
                <c:pt idx="13">
                  <c:v>47.4</c:v>
                </c:pt>
                <c:pt idx="14" formatCode="General">
                  <c:v>47.9</c:v>
                </c:pt>
                <c:pt idx="15" formatCode="General">
                  <c:v>48.4</c:v>
                </c:pt>
              </c:numCache>
            </c:numRef>
          </c:val>
        </c:ser>
        <c:marker val="1"/>
        <c:axId val="41941632"/>
        <c:axId val="72426240"/>
      </c:lineChart>
      <c:dateAx>
        <c:axId val="41941632"/>
        <c:scaling>
          <c:orientation val="minMax"/>
        </c:scaling>
        <c:axPos val="b"/>
        <c:numFmt formatCode="General" sourceLinked="0"/>
        <c:tickLblPos val="nextTo"/>
        <c:spPr>
          <a:ln w="3175">
            <a:solidFill>
              <a:srgbClr val="808080"/>
            </a:solidFill>
            <a:prstDash val="solid"/>
          </a:ln>
        </c:spPr>
        <c:crossAx val="72426240"/>
        <c:crosses val="autoZero"/>
        <c:lblOffset val="100"/>
        <c:baseTimeUnit val="days"/>
        <c:majorUnit val="1"/>
        <c:majorTimeUnit val="days"/>
        <c:minorUnit val="1"/>
        <c:minorTimeUnit val="days"/>
      </c:dateAx>
      <c:valAx>
        <c:axId val="72426240"/>
        <c:scaling>
          <c:orientation val="minMax"/>
          <c:max val="80"/>
          <c:min val="20"/>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crossAx val="41941632"/>
        <c:crosses val="autoZero"/>
        <c:crossBetween val="between"/>
      </c:valAx>
      <c:spPr>
        <a:solidFill>
          <a:srgbClr val="FFFFFF"/>
        </a:solidFill>
        <a:ln w="25400">
          <a:noFill/>
        </a:ln>
      </c:spPr>
    </c:plotArea>
    <c:legend>
      <c:legendPos val="r"/>
      <c:layout>
        <c:manualLayout>
          <c:xMode val="edge"/>
          <c:yMode val="edge"/>
          <c:x val="0.71016943887931205"/>
          <c:y val="0.27368433423434008"/>
          <c:w val="0.27288139278448209"/>
          <c:h val="0.43684216711717111"/>
        </c:manualLayout>
      </c:layout>
      <c:spPr>
        <a:noFill/>
        <a:ln w="25400">
          <a:noFill/>
        </a:ln>
      </c:spPr>
    </c:legend>
    <c:plotVisOnly val="1"/>
    <c:dispBlanksAs val="gap"/>
  </c:chart>
  <c:spPr>
    <a:solidFill>
      <a:srgbClr val="FFFFFF"/>
    </a:solidFill>
    <a:ln w="3175">
      <a:solidFill>
        <a:srgbClr val="808080"/>
      </a:solidFill>
      <a:prstDash val="solid"/>
    </a:ln>
  </c:sp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4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56422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56422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56422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9E1197-F9F6-4C9B-BFFB-3597AD5B40BC}" type="slidenum">
              <a:rPr lang="fr-F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15364"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065AB5C-69C3-4B87-B085-B6F572B497AB}" type="slidenum">
              <a:rPr lang="fr-FR"/>
              <a:pPr/>
              <a:t>‹N°›</a:t>
            </a:fld>
            <a:endParaRPr 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8" charset="0"/>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ADE4CFD-7A5C-4BB1-99B3-A4BEDEA9F852}" type="slidenum">
              <a:rPr lang="fr-FR"/>
              <a:pPr/>
              <a:t>1</a:t>
            </a:fld>
            <a:endParaRPr lang="fr-FR"/>
          </a:p>
        </p:txBody>
      </p:sp>
      <p:sp>
        <p:nvSpPr>
          <p:cNvPr id="17411" name="Rectangle 2"/>
          <p:cNvSpPr>
            <a:spLocks noChangeArrowheads="1" noTextEdit="1"/>
          </p:cNvSpPr>
          <p:nvPr>
            <p:ph type="sldImg"/>
          </p:nvPr>
        </p:nvSpPr>
        <p:spPr>
          <a:solidFill>
            <a:srgbClr val="FFFFFF"/>
          </a:solidFill>
          <a:ln/>
        </p:spPr>
      </p:sp>
      <p:sp>
        <p:nvSpPr>
          <p:cNvPr id="17412" name="Rectangle 3"/>
          <p:cNvSpPr>
            <a:spLocks noChangeArrowheads="1"/>
          </p:cNvSpPr>
          <p:nvPr>
            <p:ph type="body" idx="1"/>
          </p:nvPr>
        </p:nvSpPr>
        <p:spPr>
          <a:solidFill>
            <a:srgbClr val="FFFFFF"/>
          </a:solidFill>
          <a:ln>
            <a:solidFill>
              <a:srgbClr val="000000"/>
            </a:solidFill>
          </a:ln>
        </p:spPr>
        <p:txBody>
          <a:bodyPr/>
          <a:lstStyle/>
          <a:p>
            <a:pPr eaLnBrk="1" hangingPunct="1"/>
            <a:endParaRPr lang="fr-FR" smtClean="0">
              <a:latin typeface="Times" pitchFamily="2" charset="0"/>
              <a:ea typeface="ＭＳ Ｐゴシック" pitchFamily="2"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p:cNvSpPr>
          <p:nvPr>
            <p:ph type="sldImg"/>
          </p:nvPr>
        </p:nvSpPr>
        <p:spPr>
          <a:ln/>
        </p:spPr>
      </p:sp>
      <p:sp>
        <p:nvSpPr>
          <p:cNvPr id="21507" name="Espace réservé des commentaires 2"/>
          <p:cNvSpPr>
            <a:spLocks noGrp="1"/>
          </p:cNvSpPr>
          <p:nvPr>
            <p:ph type="body" idx="1"/>
          </p:nvPr>
        </p:nvSpPr>
        <p:spPr>
          <a:noFill/>
          <a:ln/>
        </p:spPr>
        <p:txBody>
          <a:bodyPr/>
          <a:lstStyle/>
          <a:p>
            <a:r>
              <a:rPr lang="fr-FR" smtClean="0">
                <a:latin typeface="Times" pitchFamily="2" charset="0"/>
                <a:ea typeface="ＭＳ Ｐゴシック" pitchFamily="2" charset="-128"/>
              </a:rPr>
              <a:t>A-M  Guillemard. Pour séminaire SITA France Direction des Ressources Humaines Lille 30 septembre 2010</a:t>
            </a:r>
          </a:p>
          <a:p>
            <a:endParaRPr lang="fr-FR" smtClean="0">
              <a:latin typeface="Times" pitchFamily="2" charset="0"/>
              <a:ea typeface="ＭＳ Ｐゴシック" pitchFamily="2" charset="-128"/>
            </a:endParaRPr>
          </a:p>
        </p:txBody>
      </p:sp>
      <p:sp>
        <p:nvSpPr>
          <p:cNvPr id="21508" name="Espace réservé du numéro de diapositive 3"/>
          <p:cNvSpPr>
            <a:spLocks noGrp="1"/>
          </p:cNvSpPr>
          <p:nvPr>
            <p:ph type="sldNum" sz="quarter" idx="5"/>
          </p:nvPr>
        </p:nvSpPr>
        <p:spPr>
          <a:noFill/>
        </p:spPr>
        <p:txBody>
          <a:bodyPr/>
          <a:lstStyle/>
          <a:p>
            <a:fld id="{48B9B3C1-CAC3-4DDF-9C4F-22F7995FF97F}" type="slidenum">
              <a:rPr lang="fr-FR"/>
              <a:pPr/>
              <a:t>4</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2B818510-5E7D-460F-A3AB-672B46B7ED62}" type="slidenum">
              <a:rPr lang="fr-FR"/>
              <a:pPr/>
              <a:t>7</a:t>
            </a:fld>
            <a:endParaRPr lang="fr-FR"/>
          </a:p>
        </p:txBody>
      </p:sp>
      <p:sp>
        <p:nvSpPr>
          <p:cNvPr id="2560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29" tIns="45714" rIns="91429" bIns="45714" anchor="b"/>
          <a:lstStyle/>
          <a:p>
            <a:pPr algn="r" eaLnBrk="1" hangingPunct="1"/>
            <a:fld id="{94CA9784-67A4-4C31-A2A7-E4195ACA0226}" type="slidenum">
              <a:rPr lang="fr-FR" sz="1200">
                <a:latin typeface="Arial" charset="0"/>
                <a:cs typeface="Arial" charset="0"/>
              </a:rPr>
              <a:pPr algn="r" eaLnBrk="1" hangingPunct="1"/>
              <a:t>7</a:t>
            </a:fld>
            <a:endParaRPr lang="fr-FR" sz="1200">
              <a:latin typeface="Arial" charset="0"/>
              <a:cs typeface="Arial" charset="0"/>
            </a:endParaRPr>
          </a:p>
        </p:txBody>
      </p:sp>
      <p:sp>
        <p:nvSpPr>
          <p:cNvPr id="25604" name="Rectangle 2"/>
          <p:cNvSpPr>
            <a:spLocks noRot="1" noChangeArrowheads="1" noTextEdit="1"/>
          </p:cNvSpPr>
          <p:nvPr>
            <p:ph type="sldImg"/>
          </p:nvPr>
        </p:nvSpPr>
        <p:spPr>
          <a:solidFill>
            <a:srgbClr val="FFFFFF"/>
          </a:solidFill>
          <a:ln/>
        </p:spPr>
      </p:sp>
      <p:sp>
        <p:nvSpPr>
          <p:cNvPr id="25605" name="Rectangle 3"/>
          <p:cNvSpPr>
            <a:spLocks noGrp="1" noChangeArrowheads="1"/>
          </p:cNvSpPr>
          <p:nvPr>
            <p:ph type="body" idx="1"/>
          </p:nvPr>
        </p:nvSpPr>
        <p:spPr>
          <a:xfrm>
            <a:off x="685800" y="4343400"/>
            <a:ext cx="5486400" cy="4114800"/>
          </a:xfrm>
          <a:noFill/>
          <a:ln>
            <a:solidFill>
              <a:srgbClr val="000000"/>
            </a:solidFill>
          </a:ln>
        </p:spPr>
        <p:txBody>
          <a:bodyPr/>
          <a:lstStyle/>
          <a:p>
            <a:r>
              <a:rPr lang="fr-FR" sz="1400" smtClean="0">
                <a:latin typeface="Times" pitchFamily="2" charset="0"/>
                <a:ea typeface="ＭＳ Ｐゴシック" pitchFamily="2" charset="-128"/>
              </a:rPr>
              <a:t>A-M  Guillemard. Pour séminaire SITA France Direction des Ressources Humaines Lille 30 septembre 2010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2F95908-C841-424D-94EB-160461EF0B7B}" type="slidenum">
              <a:rPr lang="fr-FR"/>
              <a:pPr/>
              <a:t>17</a:t>
            </a:fld>
            <a:endParaRPr lang="fr-FR"/>
          </a:p>
        </p:txBody>
      </p:sp>
      <p:sp>
        <p:nvSpPr>
          <p:cNvPr id="36867" name="Rectangle 2"/>
          <p:cNvSpPr>
            <a:spLocks noChangeArrowheads="1" noTextEdit="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a:solidFill>
              <a:srgbClr val="000000"/>
            </a:solidFill>
          </a:ln>
        </p:spPr>
        <p:txBody>
          <a:bodyPr/>
          <a:lstStyle/>
          <a:p>
            <a:pPr eaLnBrk="1" hangingPunct="1"/>
            <a:endParaRPr lang="fr-FR" smtClean="0">
              <a:latin typeface="Times" pitchFamily="2" charset="0"/>
              <a:ea typeface="ＭＳ Ｐゴシック" pitchFamily="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576515" name="Rectangle 3"/>
          <p:cNvSpPr>
            <a:spLocks noGrp="1" noChangeArrowheads="1"/>
          </p:cNvSpPr>
          <p:nvPr>
            <p:ph type="ctrTitle" sz="quarter"/>
          </p:nvPr>
        </p:nvSpPr>
        <p:spPr>
          <a:xfrm>
            <a:off x="2532063" y="2133600"/>
            <a:ext cx="5416550" cy="1143000"/>
          </a:xfrm>
        </p:spPr>
        <p:txBody>
          <a:bodyPr/>
          <a:lstStyle>
            <a:lvl1pPr algn="l">
              <a:defRPr sz="4400">
                <a:latin typeface="Comic Sans MS" pitchFamily="68" charset="0"/>
              </a:defRPr>
            </a:lvl1pPr>
          </a:lstStyle>
          <a:p>
            <a:r>
              <a:rPr lang="fr-FR"/>
              <a:t>Cliquez et modifiez le titre</a:t>
            </a:r>
          </a:p>
        </p:txBody>
      </p:sp>
      <p:sp>
        <p:nvSpPr>
          <p:cNvPr id="576516" name="Rectangle 4"/>
          <p:cNvSpPr>
            <a:spLocks noGrp="1" noChangeArrowheads="1"/>
          </p:cNvSpPr>
          <p:nvPr>
            <p:ph type="subTitle" sz="quarter" idx="1"/>
          </p:nvPr>
        </p:nvSpPr>
        <p:spPr>
          <a:xfrm>
            <a:off x="2532063" y="3581400"/>
            <a:ext cx="5416550" cy="1143000"/>
          </a:xfrm>
        </p:spPr>
        <p:txBody>
          <a:bodyPr/>
          <a:lstStyle>
            <a:lvl1pPr marL="0" indent="0">
              <a:buFont typeface="Wingdings" pitchFamily="68" charset="2"/>
              <a:buNone/>
              <a:defRPr sz="3500"/>
            </a:lvl1pPr>
          </a:lstStyle>
          <a:p>
            <a:r>
              <a:rPr lang="fr-FR"/>
              <a:t>Cliquez pour modifier le style des sous-titres du masque</a:t>
            </a:r>
          </a:p>
        </p:txBody>
      </p:sp>
      <p:sp>
        <p:nvSpPr>
          <p:cNvPr id="4" name="Rectangle 5"/>
          <p:cNvSpPr>
            <a:spLocks noGrp="1" noChangeArrowheads="1"/>
          </p:cNvSpPr>
          <p:nvPr>
            <p:ph type="dt" sz="quarter" idx="10"/>
          </p:nvPr>
        </p:nvSpPr>
        <p:spPr>
          <a:xfrm>
            <a:off x="381000" y="6248400"/>
            <a:ext cx="1905000" cy="457200"/>
          </a:xfrm>
        </p:spPr>
        <p:txBody>
          <a:bodyPr/>
          <a:lstStyle>
            <a:lvl1pPr>
              <a:defRPr>
                <a:solidFill>
                  <a:schemeClr val="tx1"/>
                </a:solidFill>
                <a:latin typeface="Times" pitchFamily="2" charset="0"/>
              </a:defRPr>
            </a:lvl1pPr>
          </a:lstStyle>
          <a:p>
            <a:endParaRPr lang="fr-FR"/>
          </a:p>
        </p:txBody>
      </p:sp>
      <p:sp>
        <p:nvSpPr>
          <p:cNvPr id="5" name="Rectangle 6"/>
          <p:cNvSpPr>
            <a:spLocks noGrp="1" noChangeArrowheads="1"/>
          </p:cNvSpPr>
          <p:nvPr>
            <p:ph type="ftr" sz="quarter" idx="11"/>
          </p:nvPr>
        </p:nvSpPr>
        <p:spPr>
          <a:xfrm>
            <a:off x="3124200" y="6248400"/>
            <a:ext cx="2895600" cy="457200"/>
          </a:xfrm>
        </p:spPr>
        <p:txBody>
          <a:bodyPr/>
          <a:lstStyle>
            <a:lvl1pPr>
              <a:defRPr>
                <a:latin typeface="Times" pitchFamily="2" charset="0"/>
              </a:defRPr>
            </a:lvl1pPr>
          </a:lstStyle>
          <a:p>
            <a:r>
              <a:rPr lang="fr-FR"/>
              <a:t>A-M  Guillemard. Séminaire de Comptrasec, Bordeaux,17 novembre 2011 </a:t>
            </a:r>
          </a:p>
        </p:txBody>
      </p:sp>
      <p:sp>
        <p:nvSpPr>
          <p:cNvPr id="6" name="Rectangle 7"/>
          <p:cNvSpPr>
            <a:spLocks noGrp="1" noChangeArrowheads="1"/>
          </p:cNvSpPr>
          <p:nvPr>
            <p:ph type="sldNum" sz="quarter" idx="12"/>
          </p:nvPr>
        </p:nvSpPr>
        <p:spPr>
          <a:xfrm>
            <a:off x="6858000" y="6248400"/>
            <a:ext cx="1905000" cy="457200"/>
          </a:xfrm>
          <a:ln w="9525"/>
        </p:spPr>
        <p:txBody>
          <a:bodyPr/>
          <a:lstStyle>
            <a:lvl1pPr>
              <a:defRPr sz="1000">
                <a:latin typeface="Times" pitchFamily="2" charset="0"/>
              </a:defRPr>
            </a:lvl1pPr>
          </a:lstStyle>
          <a:p>
            <a:fld id="{61D9CBAF-7088-48BE-BCC3-5745C018956B}" type="slidenum">
              <a:rPr lang="fr-FR"/>
              <a:pPr/>
              <a:t>‹N°›</a:t>
            </a:fld>
            <a:endParaRPr 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6" name="Rectangle 6"/>
          <p:cNvSpPr>
            <a:spLocks noGrp="1" noChangeArrowheads="1"/>
          </p:cNvSpPr>
          <p:nvPr>
            <p:ph type="sldNum" sz="quarter" idx="12"/>
          </p:nvPr>
        </p:nvSpPr>
        <p:spPr>
          <a:ln/>
        </p:spPr>
        <p:txBody>
          <a:bodyPr/>
          <a:lstStyle>
            <a:lvl1pPr>
              <a:defRPr/>
            </a:lvl1pPr>
          </a:lstStyle>
          <a:p>
            <a:fld id="{19E7596C-4783-45AE-859B-C8686C47308F}" type="slidenum">
              <a:rPr lang="fr-FR"/>
              <a:pPr/>
              <a:t>‹N°›</a:t>
            </a:fld>
            <a:endParaRPr 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1675" y="0"/>
            <a:ext cx="2092325" cy="6324600"/>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73113" y="0"/>
            <a:ext cx="6126162" cy="63246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6" name="Rectangle 6"/>
          <p:cNvSpPr>
            <a:spLocks noGrp="1" noChangeArrowheads="1"/>
          </p:cNvSpPr>
          <p:nvPr>
            <p:ph type="sldNum" sz="quarter" idx="12"/>
          </p:nvPr>
        </p:nvSpPr>
        <p:spPr>
          <a:ln/>
        </p:spPr>
        <p:txBody>
          <a:bodyPr/>
          <a:lstStyle>
            <a:lvl1pPr>
              <a:defRPr/>
            </a:lvl1pPr>
          </a:lstStyle>
          <a:p>
            <a:fld id="{DA75A5DF-D09C-4DC0-92CB-506AC3CCAD67}" type="slidenum">
              <a:rPr lang="fr-FR"/>
              <a:pPr/>
              <a:t>‹N°›</a:t>
            </a:fld>
            <a:endParaRPr 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752600" y="0"/>
            <a:ext cx="7391400" cy="1143000"/>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773113" y="1600200"/>
            <a:ext cx="7667625" cy="4724400"/>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6" name="Rectangle 6"/>
          <p:cNvSpPr>
            <a:spLocks noGrp="1" noChangeArrowheads="1"/>
          </p:cNvSpPr>
          <p:nvPr>
            <p:ph type="sldNum" sz="quarter" idx="12"/>
          </p:nvPr>
        </p:nvSpPr>
        <p:spPr>
          <a:ln/>
        </p:spPr>
        <p:txBody>
          <a:bodyPr/>
          <a:lstStyle>
            <a:lvl1pPr>
              <a:defRPr/>
            </a:lvl1pPr>
          </a:lstStyle>
          <a:p>
            <a:fld id="{6AB8F699-BCD4-4FB0-A0F1-09033D5A291A}" type="slidenum">
              <a:rPr lang="fr-FR"/>
              <a:pPr/>
              <a:t>‹N°›</a:t>
            </a:fld>
            <a:endParaRPr 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6" name="Rectangle 6"/>
          <p:cNvSpPr>
            <a:spLocks noGrp="1" noChangeArrowheads="1"/>
          </p:cNvSpPr>
          <p:nvPr>
            <p:ph type="sldNum" sz="quarter" idx="12"/>
          </p:nvPr>
        </p:nvSpPr>
        <p:spPr>
          <a:ln/>
        </p:spPr>
        <p:txBody>
          <a:bodyPr/>
          <a:lstStyle>
            <a:lvl1pPr>
              <a:defRPr/>
            </a:lvl1pPr>
          </a:lstStyle>
          <a:p>
            <a:fld id="{A3E75915-1569-49C2-8D5C-7735AE392B7F}" type="slidenum">
              <a:rPr lang="fr-FR"/>
              <a:pPr/>
              <a:t>‹N°›</a:t>
            </a:fld>
            <a:endParaRPr 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endParaRPr lang="fr-FR"/>
          </a:p>
        </p:txBody>
      </p:sp>
      <p:sp>
        <p:nvSpPr>
          <p:cNvPr id="5"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6" name="Rectangle 6"/>
          <p:cNvSpPr>
            <a:spLocks noGrp="1" noChangeArrowheads="1"/>
          </p:cNvSpPr>
          <p:nvPr>
            <p:ph type="sldNum" sz="quarter" idx="12"/>
          </p:nvPr>
        </p:nvSpPr>
        <p:spPr>
          <a:ln/>
        </p:spPr>
        <p:txBody>
          <a:bodyPr/>
          <a:lstStyle>
            <a:lvl1pPr>
              <a:defRPr/>
            </a:lvl1pPr>
          </a:lstStyle>
          <a:p>
            <a:fld id="{5DEF3D79-6389-4EFA-B03D-AB0DD988405C}" type="slidenum">
              <a:rPr lang="fr-FR"/>
              <a:pPr/>
              <a:t>‹N°›</a:t>
            </a:fld>
            <a:endParaRPr 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73113" y="1600200"/>
            <a:ext cx="37576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83125" y="1600200"/>
            <a:ext cx="3757613"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7" name="Rectangle 6"/>
          <p:cNvSpPr>
            <a:spLocks noGrp="1" noChangeArrowheads="1"/>
          </p:cNvSpPr>
          <p:nvPr>
            <p:ph type="sldNum" sz="quarter" idx="12"/>
          </p:nvPr>
        </p:nvSpPr>
        <p:spPr>
          <a:ln/>
        </p:spPr>
        <p:txBody>
          <a:bodyPr/>
          <a:lstStyle>
            <a:lvl1pPr>
              <a:defRPr/>
            </a:lvl1pPr>
          </a:lstStyle>
          <a:p>
            <a:fld id="{EF5BFAAC-AA75-4714-B6BB-26A89A5C8420}" type="slidenum">
              <a:rPr lang="fr-FR"/>
              <a:pPr/>
              <a:t>‹N°›</a:t>
            </a:fld>
            <a:endParaRPr 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endParaRPr lang="fr-FR"/>
          </a:p>
        </p:txBody>
      </p:sp>
      <p:sp>
        <p:nvSpPr>
          <p:cNvPr id="8"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9" name="Rectangle 6"/>
          <p:cNvSpPr>
            <a:spLocks noGrp="1" noChangeArrowheads="1"/>
          </p:cNvSpPr>
          <p:nvPr>
            <p:ph type="sldNum" sz="quarter" idx="12"/>
          </p:nvPr>
        </p:nvSpPr>
        <p:spPr>
          <a:ln/>
        </p:spPr>
        <p:txBody>
          <a:bodyPr/>
          <a:lstStyle>
            <a:lvl1pPr>
              <a:defRPr/>
            </a:lvl1pPr>
          </a:lstStyle>
          <a:p>
            <a:fld id="{9A288972-6817-47DD-8F42-AA8B0FEFD979}" type="slidenum">
              <a:rPr lang="fr-FR"/>
              <a:pPr/>
              <a:t>‹N°›</a:t>
            </a:fld>
            <a:endParaRPr 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endParaRPr lang="fr-FR"/>
          </a:p>
        </p:txBody>
      </p:sp>
      <p:sp>
        <p:nvSpPr>
          <p:cNvPr id="4"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5" name="Rectangle 6"/>
          <p:cNvSpPr>
            <a:spLocks noGrp="1" noChangeArrowheads="1"/>
          </p:cNvSpPr>
          <p:nvPr>
            <p:ph type="sldNum" sz="quarter" idx="12"/>
          </p:nvPr>
        </p:nvSpPr>
        <p:spPr>
          <a:ln/>
        </p:spPr>
        <p:txBody>
          <a:bodyPr/>
          <a:lstStyle>
            <a:lvl1pPr>
              <a:defRPr/>
            </a:lvl1pPr>
          </a:lstStyle>
          <a:p>
            <a:fld id="{B2D99845-D3E8-476A-B05A-4556CF35C8CE}" type="slidenum">
              <a:rPr lang="fr-FR"/>
              <a:pPr/>
              <a:t>‹N°›</a:t>
            </a:fld>
            <a:endParaRPr 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fr-FR"/>
          </a:p>
        </p:txBody>
      </p:sp>
      <p:sp>
        <p:nvSpPr>
          <p:cNvPr id="3"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4" name="Rectangle 6"/>
          <p:cNvSpPr>
            <a:spLocks noGrp="1" noChangeArrowheads="1"/>
          </p:cNvSpPr>
          <p:nvPr>
            <p:ph type="sldNum" sz="quarter" idx="12"/>
          </p:nvPr>
        </p:nvSpPr>
        <p:spPr>
          <a:ln/>
        </p:spPr>
        <p:txBody>
          <a:bodyPr/>
          <a:lstStyle>
            <a:lvl1pPr>
              <a:defRPr/>
            </a:lvl1pPr>
          </a:lstStyle>
          <a:p>
            <a:fld id="{BF7977A8-DC5B-47E6-A455-F4367D904BC1}" type="slidenum">
              <a:rPr lang="fr-FR"/>
              <a:pPr/>
              <a:t>‹N°›</a:t>
            </a:fld>
            <a:endParaRPr 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7" name="Rectangle 6"/>
          <p:cNvSpPr>
            <a:spLocks noGrp="1" noChangeArrowheads="1"/>
          </p:cNvSpPr>
          <p:nvPr>
            <p:ph type="sldNum" sz="quarter" idx="12"/>
          </p:nvPr>
        </p:nvSpPr>
        <p:spPr>
          <a:ln/>
        </p:spPr>
        <p:txBody>
          <a:bodyPr/>
          <a:lstStyle>
            <a:lvl1pPr>
              <a:defRPr/>
            </a:lvl1pPr>
          </a:lstStyle>
          <a:p>
            <a:fld id="{D5AF643C-4613-4E52-9BAD-C4F958BBEA5D}" type="slidenum">
              <a:rPr lang="fr-FR"/>
              <a:pPr/>
              <a:t>‹N°›</a:t>
            </a:fld>
            <a:endParaRPr 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endParaRPr lang="fr-FR"/>
          </a:p>
        </p:txBody>
      </p:sp>
      <p:sp>
        <p:nvSpPr>
          <p:cNvPr id="6" name="Rectangle 5"/>
          <p:cNvSpPr>
            <a:spLocks noGrp="1" noChangeArrowheads="1"/>
          </p:cNvSpPr>
          <p:nvPr>
            <p:ph type="ftr" sz="quarter" idx="11"/>
          </p:nvPr>
        </p:nvSpPr>
        <p:spPr>
          <a:ln/>
        </p:spPr>
        <p:txBody>
          <a:bodyPr/>
          <a:lstStyle>
            <a:lvl1pPr>
              <a:defRPr/>
            </a:lvl1pPr>
          </a:lstStyle>
          <a:p>
            <a:r>
              <a:rPr lang="fr-FR"/>
              <a:t>A-M  Guillemard. Séminaire de Comptrasec, Bordeaux,17 novembre 2011 </a:t>
            </a:r>
          </a:p>
        </p:txBody>
      </p:sp>
      <p:sp>
        <p:nvSpPr>
          <p:cNvPr id="7" name="Rectangle 6"/>
          <p:cNvSpPr>
            <a:spLocks noGrp="1" noChangeArrowheads="1"/>
          </p:cNvSpPr>
          <p:nvPr>
            <p:ph type="sldNum" sz="quarter" idx="12"/>
          </p:nvPr>
        </p:nvSpPr>
        <p:spPr>
          <a:ln/>
        </p:spPr>
        <p:txBody>
          <a:bodyPr/>
          <a:lstStyle>
            <a:lvl1pPr>
              <a:defRPr/>
            </a:lvl1pPr>
          </a:lstStyle>
          <a:p>
            <a:fld id="{54A81B43-6EB5-4280-B95E-01137DE43B4A}" type="slidenum">
              <a:rPr lang="fr-FR"/>
              <a:pPr/>
              <a:t>‹N°›</a:t>
            </a:fld>
            <a:endParaRPr 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52600" y="0"/>
            <a:ext cx="73914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fr-FR" smtClean="0"/>
              <a:t>Cliquez et modifiez le titre</a:t>
            </a:r>
          </a:p>
        </p:txBody>
      </p:sp>
      <p:sp>
        <p:nvSpPr>
          <p:cNvPr id="1027" name="Rectangle 3"/>
          <p:cNvSpPr>
            <a:spLocks noGrp="1" noChangeArrowheads="1"/>
          </p:cNvSpPr>
          <p:nvPr>
            <p:ph type="body" idx="1"/>
          </p:nvPr>
        </p:nvSpPr>
        <p:spPr bwMode="auto">
          <a:xfrm>
            <a:off x="773113" y="1600200"/>
            <a:ext cx="7667625" cy="4724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75492" name="Rectangle 4"/>
          <p:cNvSpPr>
            <a:spLocks noGrp="1" noChangeArrowheads="1"/>
          </p:cNvSpPr>
          <p:nvPr>
            <p:ph type="dt" sz="half" idx="2"/>
          </p:nvPr>
        </p:nvSpPr>
        <p:spPr bwMode="auto">
          <a:xfrm>
            <a:off x="381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bg2"/>
                </a:solidFill>
                <a:latin typeface="Arial" charset="0"/>
              </a:defRPr>
            </a:lvl1pPr>
          </a:lstStyle>
          <a:p>
            <a:endParaRPr lang="fr-FR"/>
          </a:p>
        </p:txBody>
      </p:sp>
      <p:sp>
        <p:nvSpPr>
          <p:cNvPr id="575493"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bg2"/>
                </a:solidFill>
                <a:latin typeface="Arial" charset="0"/>
              </a:defRPr>
            </a:lvl1pPr>
          </a:lstStyle>
          <a:p>
            <a:r>
              <a:rPr lang="fr-FR"/>
              <a:t>A-M  Guillemard. Séminaire de Comptrasec, Bordeaux,17 novembre 2011 </a:t>
            </a:r>
          </a:p>
        </p:txBody>
      </p:sp>
      <p:sp>
        <p:nvSpPr>
          <p:cNvPr id="575494" name="Rectangle 6"/>
          <p:cNvSpPr>
            <a:spLocks noGrp="1" noChangeArrowheads="1"/>
          </p:cNvSpPr>
          <p:nvPr>
            <p:ph type="sldNum" sz="quarter" idx="4"/>
          </p:nvPr>
        </p:nvSpPr>
        <p:spPr bwMode="auto">
          <a:xfrm>
            <a:off x="6864350" y="6330950"/>
            <a:ext cx="1892300" cy="444500"/>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bg2"/>
                </a:solidFill>
                <a:latin typeface="Arial" charset="0"/>
              </a:defRPr>
            </a:lvl1pPr>
          </a:lstStyle>
          <a:p>
            <a:fld id="{78D60209-BBF4-4669-BE22-035AA0941735}" type="slidenum">
              <a:rPr lang="fr-FR"/>
              <a:pPr/>
              <a:t>‹N°›</a:t>
            </a:fld>
            <a:endParaRPr lang="fr-FR"/>
          </a:p>
        </p:txBody>
      </p:sp>
    </p:spTree>
  </p:cSld>
  <p:clrMap bg1="dk2" tx1="lt1" bg2="dk1" tx2="lt2" accent1="accent1" accent2="accent2" accent3="accent3" accent4="accent4" accent5="accent5" accent6="accent6" hlink="hlink" folHlink="folHlink"/>
  <p:sldLayoutIdLst>
    <p:sldLayoutId id="2147483765"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ransition/>
  <p:hf hdr="0" dt="0"/>
  <p:txStyles>
    <p:titleStyle>
      <a:lvl1pPr algn="r" rtl="0" eaLnBrk="0" fontAlgn="base" hangingPunct="0">
        <a:lnSpc>
          <a:spcPct val="90000"/>
        </a:lnSpc>
        <a:spcBef>
          <a:spcPct val="0"/>
        </a:spcBef>
        <a:spcAft>
          <a:spcPct val="0"/>
        </a:spcAft>
        <a:defRPr sz="3200" b="1">
          <a:solidFill>
            <a:srgbClr val="33CC33"/>
          </a:solidFill>
          <a:latin typeface="+mj-lt"/>
          <a:ea typeface="ＭＳ Ｐゴシック" pitchFamily="-28" charset="-128"/>
          <a:cs typeface="ＭＳ Ｐゴシック" pitchFamily="-28" charset="-128"/>
        </a:defRPr>
      </a:lvl1pPr>
      <a:lvl2pPr algn="r" rtl="0" eaLnBrk="0" fontAlgn="base" hangingPunct="0">
        <a:lnSpc>
          <a:spcPct val="90000"/>
        </a:lnSpc>
        <a:spcBef>
          <a:spcPct val="0"/>
        </a:spcBef>
        <a:spcAft>
          <a:spcPct val="0"/>
        </a:spcAft>
        <a:defRPr sz="3200" b="1">
          <a:solidFill>
            <a:srgbClr val="33CC33"/>
          </a:solidFill>
          <a:latin typeface="Verdana" pitchFamily="68" charset="0"/>
          <a:ea typeface="ＭＳ Ｐゴシック" pitchFamily="-28" charset="-128"/>
          <a:cs typeface="ＭＳ Ｐゴシック" pitchFamily="-28" charset="-128"/>
        </a:defRPr>
      </a:lvl2pPr>
      <a:lvl3pPr algn="r" rtl="0" eaLnBrk="0" fontAlgn="base" hangingPunct="0">
        <a:lnSpc>
          <a:spcPct val="90000"/>
        </a:lnSpc>
        <a:spcBef>
          <a:spcPct val="0"/>
        </a:spcBef>
        <a:spcAft>
          <a:spcPct val="0"/>
        </a:spcAft>
        <a:defRPr sz="3200" b="1">
          <a:solidFill>
            <a:srgbClr val="33CC33"/>
          </a:solidFill>
          <a:latin typeface="Verdana" pitchFamily="68" charset="0"/>
          <a:ea typeface="ＭＳ Ｐゴシック" pitchFamily="-28" charset="-128"/>
          <a:cs typeface="ＭＳ Ｐゴシック" pitchFamily="-28" charset="-128"/>
        </a:defRPr>
      </a:lvl3pPr>
      <a:lvl4pPr algn="r" rtl="0" eaLnBrk="0" fontAlgn="base" hangingPunct="0">
        <a:lnSpc>
          <a:spcPct val="90000"/>
        </a:lnSpc>
        <a:spcBef>
          <a:spcPct val="0"/>
        </a:spcBef>
        <a:spcAft>
          <a:spcPct val="0"/>
        </a:spcAft>
        <a:defRPr sz="3200" b="1">
          <a:solidFill>
            <a:srgbClr val="33CC33"/>
          </a:solidFill>
          <a:latin typeface="Verdana" pitchFamily="68" charset="0"/>
          <a:ea typeface="ＭＳ Ｐゴシック" pitchFamily="-28" charset="-128"/>
          <a:cs typeface="ＭＳ Ｐゴシック" pitchFamily="-28" charset="-128"/>
        </a:defRPr>
      </a:lvl4pPr>
      <a:lvl5pPr algn="r" rtl="0" eaLnBrk="0" fontAlgn="base" hangingPunct="0">
        <a:lnSpc>
          <a:spcPct val="90000"/>
        </a:lnSpc>
        <a:spcBef>
          <a:spcPct val="0"/>
        </a:spcBef>
        <a:spcAft>
          <a:spcPct val="0"/>
        </a:spcAft>
        <a:defRPr sz="3200" b="1">
          <a:solidFill>
            <a:srgbClr val="33CC33"/>
          </a:solidFill>
          <a:latin typeface="Verdana" pitchFamily="68" charset="0"/>
          <a:ea typeface="ＭＳ Ｐゴシック" pitchFamily="-28" charset="-128"/>
          <a:cs typeface="ＭＳ Ｐゴシック" pitchFamily="-28" charset="-128"/>
        </a:defRPr>
      </a:lvl5pPr>
      <a:lvl6pPr marL="457200" algn="r" rtl="0" eaLnBrk="0" fontAlgn="base" hangingPunct="0">
        <a:lnSpc>
          <a:spcPct val="90000"/>
        </a:lnSpc>
        <a:spcBef>
          <a:spcPct val="0"/>
        </a:spcBef>
        <a:spcAft>
          <a:spcPct val="0"/>
        </a:spcAft>
        <a:defRPr sz="3200" b="1">
          <a:solidFill>
            <a:srgbClr val="33CC33"/>
          </a:solidFill>
          <a:latin typeface="Verdana" pitchFamily="68" charset="0"/>
        </a:defRPr>
      </a:lvl6pPr>
      <a:lvl7pPr marL="914400" algn="r" rtl="0" eaLnBrk="0" fontAlgn="base" hangingPunct="0">
        <a:lnSpc>
          <a:spcPct val="90000"/>
        </a:lnSpc>
        <a:spcBef>
          <a:spcPct val="0"/>
        </a:spcBef>
        <a:spcAft>
          <a:spcPct val="0"/>
        </a:spcAft>
        <a:defRPr sz="3200" b="1">
          <a:solidFill>
            <a:srgbClr val="33CC33"/>
          </a:solidFill>
          <a:latin typeface="Verdana" pitchFamily="68" charset="0"/>
        </a:defRPr>
      </a:lvl7pPr>
      <a:lvl8pPr marL="1371600" algn="r" rtl="0" eaLnBrk="0" fontAlgn="base" hangingPunct="0">
        <a:lnSpc>
          <a:spcPct val="90000"/>
        </a:lnSpc>
        <a:spcBef>
          <a:spcPct val="0"/>
        </a:spcBef>
        <a:spcAft>
          <a:spcPct val="0"/>
        </a:spcAft>
        <a:defRPr sz="3200" b="1">
          <a:solidFill>
            <a:srgbClr val="33CC33"/>
          </a:solidFill>
          <a:latin typeface="Verdana" pitchFamily="68" charset="0"/>
        </a:defRPr>
      </a:lvl8pPr>
      <a:lvl9pPr marL="1828800" algn="r" rtl="0" eaLnBrk="0" fontAlgn="base" hangingPunct="0">
        <a:lnSpc>
          <a:spcPct val="90000"/>
        </a:lnSpc>
        <a:spcBef>
          <a:spcPct val="0"/>
        </a:spcBef>
        <a:spcAft>
          <a:spcPct val="0"/>
        </a:spcAft>
        <a:defRPr sz="3200" b="1">
          <a:solidFill>
            <a:srgbClr val="33CC33"/>
          </a:solidFill>
          <a:latin typeface="Verdana" pitchFamily="68" charset="0"/>
        </a:defRPr>
      </a:lvl9pPr>
    </p:titleStyle>
    <p:bodyStyle>
      <a:lvl1pPr marL="342900" indent="-342900" algn="l" rtl="0" eaLnBrk="0" fontAlgn="base" hangingPunct="0">
        <a:spcBef>
          <a:spcPct val="40000"/>
        </a:spcBef>
        <a:spcAft>
          <a:spcPct val="0"/>
        </a:spcAft>
        <a:buFont typeface="Wingdings" pitchFamily="2" charset="2"/>
        <a:buChar char="Ø"/>
        <a:defRPr sz="2600" b="1">
          <a:solidFill>
            <a:schemeClr val="bg2"/>
          </a:solidFill>
          <a:latin typeface="+mn-lt"/>
          <a:ea typeface="ＭＳ Ｐゴシック" pitchFamily="-28" charset="-128"/>
          <a:cs typeface="ＭＳ Ｐゴシック" pitchFamily="-28" charset="-128"/>
        </a:defRPr>
      </a:lvl1pPr>
      <a:lvl2pPr marL="742950" indent="-285750" algn="l" rtl="0" eaLnBrk="0" fontAlgn="base" hangingPunct="0">
        <a:spcBef>
          <a:spcPct val="20000"/>
        </a:spcBef>
        <a:spcAft>
          <a:spcPct val="20000"/>
        </a:spcAft>
        <a:buClr>
          <a:srgbClr val="FFFF66"/>
        </a:buClr>
        <a:buSzPct val="75000"/>
        <a:buFont typeface="Wingdings" pitchFamily="2" charset="2"/>
        <a:buChar char="n"/>
        <a:defRPr sz="2400" b="1">
          <a:solidFill>
            <a:srgbClr val="FFFF66"/>
          </a:solidFill>
          <a:latin typeface="Times New Roman" pitchFamily="68" charset="0"/>
          <a:ea typeface="ＭＳ Ｐゴシック" pitchFamily="68" charset="-128"/>
        </a:defRPr>
      </a:lvl2pPr>
      <a:lvl3pPr marL="1143000" indent="-228600" algn="l" rtl="0" eaLnBrk="0" fontAlgn="base" hangingPunct="0">
        <a:spcBef>
          <a:spcPct val="10000"/>
        </a:spcBef>
        <a:spcAft>
          <a:spcPct val="0"/>
        </a:spcAft>
        <a:buClr>
          <a:srgbClr val="CCFF66"/>
        </a:buClr>
        <a:buFont typeface="Wingdings" pitchFamily="2" charset="2"/>
        <a:buChar char="u"/>
        <a:defRPr sz="2400" b="1">
          <a:solidFill>
            <a:srgbClr val="CCFF66"/>
          </a:solidFill>
          <a:latin typeface="Times New Roman" pitchFamily="68" charset="0"/>
          <a:ea typeface="ＭＳ Ｐゴシック" pitchFamily="68" charset="-128"/>
        </a:defRPr>
      </a:lvl3pPr>
      <a:lvl4pPr marL="1600200" indent="-228600" algn="l" rtl="0" eaLnBrk="0" fontAlgn="base" hangingPunct="0">
        <a:spcBef>
          <a:spcPct val="5000"/>
        </a:spcBef>
        <a:spcAft>
          <a:spcPct val="0"/>
        </a:spcAft>
        <a:buClr>
          <a:srgbClr val="FFCC66"/>
        </a:buClr>
        <a:buSzPct val="65000"/>
        <a:buFont typeface="Wingdings" pitchFamily="2" charset="2"/>
        <a:buChar char="ü"/>
        <a:defRPr sz="1600" b="1">
          <a:solidFill>
            <a:srgbClr val="FFCC66"/>
          </a:solidFill>
          <a:latin typeface="Times New Roman" pitchFamily="68" charset="0"/>
          <a:ea typeface="ＭＳ Ｐゴシック" pitchFamily="68" charset="-128"/>
        </a:defRPr>
      </a:lvl4pPr>
      <a:lvl5pPr marL="2057400" indent="-228600" algn="l" rtl="0" eaLnBrk="0" fontAlgn="base" hangingPunct="0">
        <a:spcBef>
          <a:spcPct val="5000"/>
        </a:spcBef>
        <a:spcAft>
          <a:spcPct val="0"/>
        </a:spcAft>
        <a:buClr>
          <a:schemeClr val="accent2"/>
        </a:buClr>
        <a:buChar char="–"/>
        <a:defRPr sz="1400" b="1">
          <a:solidFill>
            <a:schemeClr val="tx1"/>
          </a:solidFill>
          <a:latin typeface="Times New Roman" pitchFamily="68" charset="0"/>
          <a:ea typeface="ＭＳ Ｐゴシック" pitchFamily="68" charset="-128"/>
        </a:defRPr>
      </a:lvl5pPr>
      <a:lvl6pPr marL="2514600" indent="-228600" algn="l" rtl="0" eaLnBrk="0" fontAlgn="base" hangingPunct="0">
        <a:spcBef>
          <a:spcPct val="5000"/>
        </a:spcBef>
        <a:spcAft>
          <a:spcPct val="0"/>
        </a:spcAft>
        <a:buClr>
          <a:schemeClr val="accent2"/>
        </a:buClr>
        <a:buChar char="–"/>
        <a:defRPr sz="1400" b="1">
          <a:solidFill>
            <a:schemeClr val="tx1"/>
          </a:solidFill>
          <a:latin typeface="Times New Roman" pitchFamily="68" charset="0"/>
          <a:ea typeface="ＭＳ Ｐゴシック" pitchFamily="68" charset="-128"/>
        </a:defRPr>
      </a:lvl6pPr>
      <a:lvl7pPr marL="2971800" indent="-228600" algn="l" rtl="0" eaLnBrk="0" fontAlgn="base" hangingPunct="0">
        <a:spcBef>
          <a:spcPct val="5000"/>
        </a:spcBef>
        <a:spcAft>
          <a:spcPct val="0"/>
        </a:spcAft>
        <a:buClr>
          <a:schemeClr val="accent2"/>
        </a:buClr>
        <a:buChar char="–"/>
        <a:defRPr sz="1400" b="1">
          <a:solidFill>
            <a:schemeClr val="tx1"/>
          </a:solidFill>
          <a:latin typeface="Times New Roman" pitchFamily="68" charset="0"/>
          <a:ea typeface="ＭＳ Ｐゴシック" pitchFamily="68" charset="-128"/>
        </a:defRPr>
      </a:lvl7pPr>
      <a:lvl8pPr marL="3429000" indent="-228600" algn="l" rtl="0" eaLnBrk="0" fontAlgn="base" hangingPunct="0">
        <a:spcBef>
          <a:spcPct val="5000"/>
        </a:spcBef>
        <a:spcAft>
          <a:spcPct val="0"/>
        </a:spcAft>
        <a:buClr>
          <a:schemeClr val="accent2"/>
        </a:buClr>
        <a:buChar char="–"/>
        <a:defRPr sz="1400" b="1">
          <a:solidFill>
            <a:schemeClr val="tx1"/>
          </a:solidFill>
          <a:latin typeface="Times New Roman" pitchFamily="68" charset="0"/>
          <a:ea typeface="ＭＳ Ｐゴシック" pitchFamily="68" charset="-128"/>
        </a:defRPr>
      </a:lvl8pPr>
      <a:lvl9pPr marL="3886200" indent="-228600" algn="l" rtl="0" eaLnBrk="0" fontAlgn="base" hangingPunct="0">
        <a:spcBef>
          <a:spcPct val="5000"/>
        </a:spcBef>
        <a:spcAft>
          <a:spcPct val="0"/>
        </a:spcAft>
        <a:buClr>
          <a:schemeClr val="accent2"/>
        </a:buClr>
        <a:buChar char="–"/>
        <a:defRPr sz="1400" b="1">
          <a:solidFill>
            <a:schemeClr val="tx1"/>
          </a:solidFill>
          <a:latin typeface="Times New Roman" pitchFamily="68" charset="0"/>
          <a:ea typeface="ＭＳ Ｐゴシック" pitchFamily="68"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Graphique_Microsoft_Office_Excel1.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Graphique_Microsoft_Office_Excel2.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Graphique_Microsoft_Office_Excel3.xls"/><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Graphique_Microsoft_Office_Excel4.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304800"/>
            <a:ext cx="9144000" cy="3962400"/>
          </a:xfrm>
        </p:spPr>
        <p:txBody>
          <a:bodyPr/>
          <a:lstStyle/>
          <a:p>
            <a:pPr algn="ctr">
              <a:lnSpc>
                <a:spcPct val="100000"/>
              </a:lnSpc>
            </a:pPr>
            <a:r>
              <a:rPr lang="fr-FR" sz="2200" smtClean="0">
                <a:solidFill>
                  <a:srgbClr val="66FF66"/>
                </a:solidFill>
                <a:latin typeface="Verdana" pitchFamily="2" charset="0"/>
                <a:ea typeface="ＭＳ Ｐゴシック" pitchFamily="2" charset="-128"/>
              </a:rPr>
              <a:t/>
            </a:r>
            <a:br>
              <a:rPr lang="fr-FR" sz="2200" smtClean="0">
                <a:solidFill>
                  <a:srgbClr val="66FF66"/>
                </a:solidFill>
                <a:latin typeface="Verdana" pitchFamily="2" charset="0"/>
                <a:ea typeface="ＭＳ Ｐゴシック" pitchFamily="2" charset="-128"/>
              </a:rPr>
            </a:br>
            <a:r>
              <a:rPr lang="fr-FR" sz="2200" smtClean="0">
                <a:solidFill>
                  <a:srgbClr val="66FF66"/>
                </a:solidFill>
                <a:latin typeface="Verdana" pitchFamily="2" charset="0"/>
                <a:ea typeface="ＭＳ Ｐゴシック" pitchFamily="2" charset="-128"/>
              </a:rPr>
              <a:t/>
            </a:r>
            <a:br>
              <a:rPr lang="fr-FR" sz="2200" smtClean="0">
                <a:solidFill>
                  <a:srgbClr val="66FF66"/>
                </a:solidFill>
                <a:latin typeface="Verdana" pitchFamily="2" charset="0"/>
                <a:ea typeface="ＭＳ Ｐゴシック" pitchFamily="2" charset="-128"/>
              </a:rPr>
            </a:br>
            <a:r>
              <a:rPr lang="fr-FR" sz="2600" smtClean="0">
                <a:solidFill>
                  <a:srgbClr val="66FF66"/>
                </a:solidFill>
                <a:latin typeface="Verdana" pitchFamily="2" charset="0"/>
                <a:ea typeface="ＭＳ Ｐゴシック" pitchFamily="2" charset="-128"/>
              </a:rPr>
              <a:t>Refonder le pacte social de solidarité entre les générations pour la retraite et l’emploi.</a:t>
            </a:r>
            <a:br>
              <a:rPr lang="fr-FR" sz="2600" smtClean="0">
                <a:solidFill>
                  <a:srgbClr val="66FF66"/>
                </a:solidFill>
                <a:latin typeface="Verdana" pitchFamily="2" charset="0"/>
                <a:ea typeface="ＭＳ Ｐゴシック" pitchFamily="2" charset="-128"/>
              </a:rPr>
            </a:br>
            <a:r>
              <a:rPr lang="fr-FR" sz="2600" smtClean="0">
                <a:solidFill>
                  <a:srgbClr val="66FF66"/>
                </a:solidFill>
                <a:latin typeface="Verdana" pitchFamily="2" charset="0"/>
                <a:ea typeface="ＭＳ Ｐゴシック" pitchFamily="2" charset="-128"/>
              </a:rPr>
              <a:t>Les enseignements de l’étranger </a:t>
            </a:r>
            <a:br>
              <a:rPr lang="fr-FR" sz="2600" smtClean="0">
                <a:solidFill>
                  <a:srgbClr val="66FF66"/>
                </a:solidFill>
                <a:latin typeface="Verdana" pitchFamily="2" charset="0"/>
                <a:ea typeface="ＭＳ Ｐゴシック" pitchFamily="2" charset="-128"/>
              </a:rPr>
            </a:br>
            <a:r>
              <a:rPr lang="fr-FR" sz="2600" smtClean="0">
                <a:solidFill>
                  <a:srgbClr val="66FF66"/>
                </a:solidFill>
                <a:latin typeface="Verdana" pitchFamily="2" charset="0"/>
                <a:ea typeface="ＭＳ Ｐゴシック" pitchFamily="2" charset="-128"/>
              </a:rPr>
              <a:t/>
            </a:r>
            <a:br>
              <a:rPr lang="fr-FR" sz="2600" smtClean="0">
                <a:solidFill>
                  <a:srgbClr val="66FF66"/>
                </a:solidFill>
                <a:latin typeface="Verdana" pitchFamily="2" charset="0"/>
                <a:ea typeface="ＭＳ Ｐゴシック" pitchFamily="2" charset="-128"/>
              </a:rPr>
            </a:br>
            <a:r>
              <a:rPr lang="fr-FR" sz="3400" smtClean="0">
                <a:solidFill>
                  <a:srgbClr val="66FF66"/>
                </a:solidFill>
                <a:latin typeface="Verdana" pitchFamily="2" charset="0"/>
                <a:ea typeface="ＭＳ Ｐゴシック" pitchFamily="2" charset="-128"/>
              </a:rPr>
              <a:t> </a:t>
            </a:r>
            <a:br>
              <a:rPr lang="fr-FR" sz="3400" smtClean="0">
                <a:solidFill>
                  <a:srgbClr val="66FF66"/>
                </a:solidFill>
                <a:latin typeface="Verdana" pitchFamily="2" charset="0"/>
                <a:ea typeface="ＭＳ Ｐゴシック" pitchFamily="2" charset="-128"/>
              </a:rPr>
            </a:br>
            <a:r>
              <a:rPr lang="fr-FR" sz="2400" smtClean="0">
                <a:solidFill>
                  <a:srgbClr val="66FF66"/>
                </a:solidFill>
                <a:latin typeface="Verdana" pitchFamily="2" charset="0"/>
                <a:ea typeface="ＭＳ Ｐゴシック" pitchFamily="2" charset="-128"/>
              </a:rPr>
              <a:t>A.M. GUILLEMARD</a:t>
            </a:r>
            <a:r>
              <a:rPr lang="fr-FR" sz="2000" smtClean="0">
                <a:solidFill>
                  <a:srgbClr val="66FF66"/>
                </a:solidFill>
                <a:latin typeface="Verdana" pitchFamily="2" charset="0"/>
                <a:ea typeface="ＭＳ Ｐゴシック" pitchFamily="2" charset="-128"/>
              </a:rPr>
              <a:t/>
            </a:r>
            <a:br>
              <a:rPr lang="fr-FR" sz="2000" smtClean="0">
                <a:solidFill>
                  <a:srgbClr val="66FF66"/>
                </a:solidFill>
                <a:latin typeface="Verdana" pitchFamily="2" charset="0"/>
                <a:ea typeface="ＭＳ Ｐゴシック" pitchFamily="2" charset="-128"/>
              </a:rPr>
            </a:br>
            <a:r>
              <a:rPr lang="fr-FR" sz="2000" smtClean="0">
                <a:solidFill>
                  <a:srgbClr val="66FF66"/>
                </a:solidFill>
                <a:latin typeface="Verdana" pitchFamily="2" charset="0"/>
                <a:ea typeface="ＭＳ Ｐゴシック" pitchFamily="2" charset="-128"/>
              </a:rPr>
              <a:t>Université Paris Descartes - Sorbonne</a:t>
            </a:r>
            <a:br>
              <a:rPr lang="fr-FR" sz="2000" smtClean="0">
                <a:solidFill>
                  <a:srgbClr val="66FF66"/>
                </a:solidFill>
                <a:latin typeface="Verdana" pitchFamily="2" charset="0"/>
                <a:ea typeface="ＭＳ Ｐゴシック" pitchFamily="2" charset="-128"/>
              </a:rPr>
            </a:br>
            <a:r>
              <a:rPr lang="fr-FR" sz="2000" smtClean="0">
                <a:solidFill>
                  <a:srgbClr val="66FF66"/>
                </a:solidFill>
                <a:latin typeface="Verdana" pitchFamily="2" charset="0"/>
                <a:ea typeface="ＭＳ Ｐゴシック" pitchFamily="2" charset="-128"/>
              </a:rPr>
              <a:t>Institut Universitaire de France</a:t>
            </a:r>
            <a:br>
              <a:rPr lang="fr-FR" sz="2000" smtClean="0">
                <a:solidFill>
                  <a:srgbClr val="66FF66"/>
                </a:solidFill>
                <a:latin typeface="Verdana" pitchFamily="2" charset="0"/>
                <a:ea typeface="ＭＳ Ｐゴシック" pitchFamily="2" charset="-128"/>
              </a:rPr>
            </a:br>
            <a:r>
              <a:rPr lang="fr-FR" sz="2000" smtClean="0">
                <a:solidFill>
                  <a:srgbClr val="66FF66"/>
                </a:solidFill>
                <a:latin typeface="Verdana" pitchFamily="2" charset="0"/>
                <a:ea typeface="ＭＳ Ｐゴシック" pitchFamily="2" charset="-128"/>
              </a:rPr>
              <a:t>Academia Europaea</a:t>
            </a:r>
            <a:endParaRPr lang="fr-FR" sz="2900" smtClean="0">
              <a:solidFill>
                <a:srgbClr val="66FF66"/>
              </a:solidFill>
              <a:latin typeface="Comic Sans MS" pitchFamily="2" charset="0"/>
              <a:ea typeface="ＭＳ Ｐゴシック" pitchFamily="2" charset="-128"/>
            </a:endParaRPr>
          </a:p>
        </p:txBody>
      </p:sp>
      <p:sp>
        <p:nvSpPr>
          <p:cNvPr id="16387" name="Rectangle 3"/>
          <p:cNvSpPr>
            <a:spLocks noChangeArrowheads="1"/>
          </p:cNvSpPr>
          <p:nvPr/>
        </p:nvSpPr>
        <p:spPr bwMode="auto">
          <a:xfrm>
            <a:off x="457200" y="5715000"/>
            <a:ext cx="8153400" cy="822325"/>
          </a:xfrm>
          <a:prstGeom prst="rect">
            <a:avLst/>
          </a:prstGeom>
          <a:noFill/>
          <a:ln w="12700">
            <a:noFill/>
            <a:miter lim="800000"/>
            <a:headEnd type="none" w="sm" len="sm"/>
            <a:tailEnd type="none" w="sm" len="sm"/>
          </a:ln>
        </p:spPr>
        <p:txBody>
          <a:bodyPr>
            <a:spAutoFit/>
          </a:bodyPr>
          <a:lstStyle/>
          <a:p>
            <a:pPr algn="just"/>
            <a:endParaRPr lang="fr-FR">
              <a:solidFill>
                <a:schemeClr val="bg2"/>
              </a:solidFill>
            </a:endParaRPr>
          </a:p>
          <a:p>
            <a:endParaRPr lang="fr-FR" b="1">
              <a:solidFill>
                <a:schemeClr val="bg2"/>
              </a:solidFill>
            </a:endParaRPr>
          </a:p>
        </p:txBody>
      </p:sp>
      <p:sp>
        <p:nvSpPr>
          <p:cNvPr id="16388" name="Rectangle 4"/>
          <p:cNvSpPr>
            <a:spLocks noChangeArrowheads="1"/>
          </p:cNvSpPr>
          <p:nvPr/>
        </p:nvSpPr>
        <p:spPr bwMode="auto">
          <a:xfrm>
            <a:off x="1143000" y="5930900"/>
            <a:ext cx="5715000" cy="457200"/>
          </a:xfrm>
          <a:prstGeom prst="rect">
            <a:avLst/>
          </a:prstGeom>
          <a:noFill/>
          <a:ln w="12700">
            <a:noFill/>
            <a:miter lim="800000"/>
            <a:headEnd type="none" w="sm" len="sm"/>
            <a:tailEnd type="none" w="sm" len="sm"/>
          </a:ln>
        </p:spPr>
        <p:txBody>
          <a:bodyPr>
            <a:spAutoFit/>
          </a:bodyPr>
          <a:lstStyle/>
          <a:p>
            <a:endParaRPr lang="fr-FR"/>
          </a:p>
        </p:txBody>
      </p:sp>
      <p:sp>
        <p:nvSpPr>
          <p:cNvPr id="16389" name="Espace réservé du pied de page 5"/>
          <p:cNvSpPr>
            <a:spLocks noGrp="1"/>
          </p:cNvSpPr>
          <p:nvPr>
            <p:ph type="ftr" sz="quarter" idx="11"/>
          </p:nvPr>
        </p:nvSpPr>
        <p:spPr>
          <a:noFill/>
        </p:spPr>
        <p:txBody>
          <a:bodyPr/>
          <a:lstStyle/>
          <a:p>
            <a:r>
              <a:rPr lang="fr-FR"/>
              <a:t>A-M  Guillemard. Pour Futuribles  le 12 janvier 2012</a:t>
            </a:r>
          </a:p>
        </p:txBody>
      </p:sp>
      <p:sp>
        <p:nvSpPr>
          <p:cNvPr id="16390" name="Espace réservé du numéro de diapositive 6"/>
          <p:cNvSpPr>
            <a:spLocks noGrp="1"/>
          </p:cNvSpPr>
          <p:nvPr>
            <p:ph type="sldNum" sz="quarter" idx="12"/>
          </p:nvPr>
        </p:nvSpPr>
        <p:spPr>
          <a:xfrm>
            <a:off x="6858000" y="6400800"/>
            <a:ext cx="1905000" cy="457200"/>
          </a:xfrm>
          <a:noFill/>
        </p:spPr>
        <p:txBody>
          <a:bodyPr/>
          <a:lstStyle/>
          <a:p>
            <a:fld id="{AEA2BBA3-192A-4013-BD6D-3EE591B5F677}" type="slidenum">
              <a:rPr lang="fr-FR"/>
              <a:pPr/>
              <a:t>1</a:t>
            </a:fld>
            <a:endParaRPr lang="fr-F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530225" y="0"/>
            <a:ext cx="8610600" cy="1219200"/>
          </a:xfrm>
          <a:prstGeom prst="rect">
            <a:avLst/>
          </a:prstGeom>
          <a:noFill/>
          <a:ln w="9525">
            <a:noFill/>
            <a:miter lim="800000"/>
            <a:headEnd/>
            <a:tailEnd/>
          </a:ln>
        </p:spPr>
        <p:txBody>
          <a:bodyPr lIns="92075" tIns="46038" rIns="92075" bIns="46038" anchor="b"/>
          <a:lstStyle/>
          <a:p>
            <a:pPr algn="ctr">
              <a:lnSpc>
                <a:spcPct val="90000"/>
              </a:lnSpc>
            </a:pPr>
            <a:r>
              <a:rPr lang="fr-FR" sz="2800" b="1">
                <a:solidFill>
                  <a:srgbClr val="33CC33"/>
                </a:solidFill>
                <a:latin typeface="Verdana" pitchFamily="2" charset="0"/>
              </a:rPr>
              <a:t>  </a:t>
            </a:r>
            <a:endParaRPr lang="fr-FR" sz="3200" b="1">
              <a:solidFill>
                <a:srgbClr val="33CC33"/>
              </a:solidFill>
              <a:latin typeface="Verdana" pitchFamily="2" charset="0"/>
            </a:endParaRPr>
          </a:p>
        </p:txBody>
      </p:sp>
      <p:sp>
        <p:nvSpPr>
          <p:cNvPr id="28675" name="Rectangle 3"/>
          <p:cNvSpPr>
            <a:spLocks noChangeArrowheads="1"/>
          </p:cNvSpPr>
          <p:nvPr/>
        </p:nvSpPr>
        <p:spPr bwMode="auto">
          <a:xfrm>
            <a:off x="250825" y="1989138"/>
            <a:ext cx="8569325" cy="3810000"/>
          </a:xfrm>
          <a:prstGeom prst="rect">
            <a:avLst/>
          </a:prstGeom>
          <a:noFill/>
          <a:ln w="9525">
            <a:noFill/>
            <a:miter lim="800000"/>
            <a:headEnd/>
            <a:tailEnd/>
          </a:ln>
        </p:spPr>
        <p:txBody>
          <a:bodyPr lIns="92075" tIns="46038" rIns="92075" bIns="46038"/>
          <a:lstStyle/>
          <a:p>
            <a:pPr marL="55563" indent="-55563">
              <a:lnSpc>
                <a:spcPct val="90000"/>
              </a:lnSpc>
              <a:spcBef>
                <a:spcPct val="100000"/>
              </a:spcBef>
              <a:buFont typeface="Wingdings" pitchFamily="2" charset="2"/>
              <a:buNone/>
            </a:pPr>
            <a:endParaRPr lang="fr-FR" sz="2200" b="1">
              <a:solidFill>
                <a:schemeClr val="bg2"/>
              </a:solidFill>
              <a:latin typeface="Verdana" pitchFamily="2" charset="0"/>
            </a:endParaRPr>
          </a:p>
          <a:p>
            <a:pPr marL="55563" indent="-55563" algn="just">
              <a:spcBef>
                <a:spcPct val="100000"/>
              </a:spcBef>
              <a:buFont typeface="Wingdings" pitchFamily="2" charset="2"/>
              <a:buChar char="Ø"/>
            </a:pPr>
            <a:r>
              <a:rPr lang="fr-FR" sz="2000" b="1">
                <a:solidFill>
                  <a:schemeClr val="bg2"/>
                </a:solidFill>
                <a:latin typeface="Verdana" pitchFamily="2" charset="0"/>
              </a:rPr>
              <a:t> Les effets normatifs et cognitifs des politiques publiques construisent des cultures de l’âge spécifiques et antagonistes.</a:t>
            </a:r>
          </a:p>
          <a:p>
            <a:pPr marL="55563" indent="-55563" algn="just">
              <a:spcBef>
                <a:spcPct val="100000"/>
              </a:spcBef>
              <a:buFont typeface="Wingdings" pitchFamily="2" charset="2"/>
              <a:buChar char="Ø"/>
            </a:pPr>
            <a:r>
              <a:rPr lang="fr-FR" sz="2000" b="1">
                <a:solidFill>
                  <a:schemeClr val="bg2"/>
                </a:solidFill>
                <a:latin typeface="Verdana" pitchFamily="2" charset="0"/>
              </a:rPr>
              <a:t> La </a:t>
            </a:r>
            <a:r>
              <a:rPr lang="fr-FR" sz="2000" b="1">
                <a:solidFill>
                  <a:schemeClr val="bg2"/>
                </a:solidFill>
                <a:latin typeface="Eras Bold ITC" pitchFamily="34" charset="0"/>
              </a:rPr>
              <a:t>« culture de la sortie précoce » du marché du travail des pays d’Europe continentale = inactivation des seniors. </a:t>
            </a:r>
            <a:endParaRPr lang="fr-FR" sz="2000" b="1">
              <a:solidFill>
                <a:schemeClr val="bg2"/>
              </a:solidFill>
              <a:latin typeface="Verdana" pitchFamily="2" charset="0"/>
            </a:endParaRPr>
          </a:p>
          <a:p>
            <a:pPr marL="55563" indent="-55563" algn="just">
              <a:spcBef>
                <a:spcPct val="100000"/>
              </a:spcBef>
              <a:buFont typeface="Wingdings" pitchFamily="2" charset="2"/>
              <a:buChar char="Ø"/>
            </a:pPr>
            <a:r>
              <a:rPr lang="fr-FR" sz="2000" b="1">
                <a:solidFill>
                  <a:schemeClr val="bg2"/>
                </a:solidFill>
                <a:latin typeface="Verdana" pitchFamily="2" charset="0"/>
              </a:rPr>
              <a:t> La </a:t>
            </a:r>
            <a:r>
              <a:rPr lang="fr-FR" sz="2000" b="1">
                <a:solidFill>
                  <a:schemeClr val="bg2"/>
                </a:solidFill>
                <a:latin typeface="Eras Bold ITC" pitchFamily="34" charset="0"/>
              </a:rPr>
              <a:t>« culture du droit au travail</a:t>
            </a:r>
            <a:r>
              <a:rPr lang="fr-FR" sz="2000">
                <a:solidFill>
                  <a:schemeClr val="bg2"/>
                </a:solidFill>
                <a:latin typeface="Verdana" pitchFamily="2" charset="0"/>
              </a:rPr>
              <a:t> </a:t>
            </a:r>
            <a:r>
              <a:rPr lang="fr-FR" sz="2000" b="1">
                <a:solidFill>
                  <a:schemeClr val="bg2"/>
                </a:solidFill>
                <a:latin typeface="Verdana" pitchFamily="2" charset="0"/>
              </a:rPr>
              <a:t>à tout âge » des pays scandinaves = activation des seniors.</a:t>
            </a:r>
          </a:p>
        </p:txBody>
      </p:sp>
      <p:sp>
        <p:nvSpPr>
          <p:cNvPr id="28676" name="Line 4"/>
          <p:cNvSpPr>
            <a:spLocks noChangeShapeType="1"/>
          </p:cNvSpPr>
          <p:nvPr/>
        </p:nvSpPr>
        <p:spPr bwMode="auto">
          <a:xfrm flipH="1">
            <a:off x="-1371600" y="1371600"/>
            <a:ext cx="1063625" cy="4876800"/>
          </a:xfrm>
          <a:prstGeom prst="line">
            <a:avLst/>
          </a:prstGeom>
          <a:noFill/>
          <a:ln w="12700">
            <a:solidFill>
              <a:schemeClr val="tx1"/>
            </a:solidFill>
            <a:round/>
            <a:headEnd/>
            <a:tailEnd/>
          </a:ln>
        </p:spPr>
        <p:txBody>
          <a:bodyPr wrap="none" anchor="ctr"/>
          <a:lstStyle/>
          <a:p>
            <a:endParaRPr lang="fr-FR"/>
          </a:p>
        </p:txBody>
      </p:sp>
      <p:sp>
        <p:nvSpPr>
          <p:cNvPr id="28677" name="Text Box 5"/>
          <p:cNvSpPr txBox="1">
            <a:spLocks noChangeArrowheads="1"/>
          </p:cNvSpPr>
          <p:nvPr/>
        </p:nvSpPr>
        <p:spPr bwMode="auto">
          <a:xfrm>
            <a:off x="342900" y="836613"/>
            <a:ext cx="8424863" cy="762000"/>
          </a:xfrm>
          <a:prstGeom prst="rect">
            <a:avLst/>
          </a:prstGeom>
          <a:noFill/>
          <a:ln w="9525">
            <a:noFill/>
            <a:miter lim="800000"/>
            <a:headEnd/>
            <a:tailEnd/>
          </a:ln>
        </p:spPr>
        <p:txBody>
          <a:bodyPr>
            <a:spAutoFit/>
          </a:bodyPr>
          <a:lstStyle/>
          <a:p>
            <a:pPr algn="ctr">
              <a:spcBef>
                <a:spcPct val="50000"/>
              </a:spcBef>
            </a:pPr>
            <a:r>
              <a:rPr lang="fr-FR" sz="2200" b="1">
                <a:solidFill>
                  <a:srgbClr val="EAEAEA"/>
                </a:solidFill>
                <a:latin typeface="Verdana" pitchFamily="2" charset="0"/>
              </a:rPr>
              <a:t>Configurations nationales de politiques publiques,</a:t>
            </a:r>
            <a:br>
              <a:rPr lang="fr-FR" sz="2200" b="1">
                <a:solidFill>
                  <a:srgbClr val="EAEAEA"/>
                </a:solidFill>
                <a:latin typeface="Verdana" pitchFamily="2" charset="0"/>
              </a:rPr>
            </a:br>
            <a:r>
              <a:rPr lang="fr-FR" sz="2200" b="1">
                <a:solidFill>
                  <a:srgbClr val="EAEAEA"/>
                </a:solidFill>
                <a:latin typeface="Verdana" pitchFamily="2" charset="0"/>
              </a:rPr>
              <a:t>et cultures de l’âge</a:t>
            </a:r>
            <a:endParaRPr lang="fr-FR" sz="1800" b="1">
              <a:solidFill>
                <a:srgbClr val="EAEAEA"/>
              </a:solidFill>
              <a:latin typeface="Verdana" pitchFamily="2" charset="0"/>
            </a:endParaRPr>
          </a:p>
        </p:txBody>
      </p:sp>
      <p:sp>
        <p:nvSpPr>
          <p:cNvPr id="28678" name="Rectangle 6"/>
          <p:cNvSpPr>
            <a:spLocks noChangeArrowheads="1"/>
          </p:cNvSpPr>
          <p:nvPr/>
        </p:nvSpPr>
        <p:spPr bwMode="auto">
          <a:xfrm>
            <a:off x="3778250" y="6334125"/>
            <a:ext cx="184150" cy="457200"/>
          </a:xfrm>
          <a:prstGeom prst="rect">
            <a:avLst/>
          </a:prstGeom>
          <a:noFill/>
          <a:ln w="12700">
            <a:noFill/>
            <a:miter lim="800000"/>
            <a:headEnd type="none" w="sm" len="sm"/>
            <a:tailEnd type="none" w="sm" len="sm"/>
          </a:ln>
        </p:spPr>
        <p:txBody>
          <a:bodyPr wrap="none">
            <a:spAutoFit/>
          </a:bodyPr>
          <a:lstStyle/>
          <a:p>
            <a:pPr algn="ctr"/>
            <a:endParaRPr lang="fr-FR"/>
          </a:p>
        </p:txBody>
      </p:sp>
      <p:sp>
        <p:nvSpPr>
          <p:cNvPr id="28679" name="Espace réservé du pied de page 8"/>
          <p:cNvSpPr>
            <a:spLocks noGrp="1"/>
          </p:cNvSpPr>
          <p:nvPr>
            <p:ph type="ftr" sz="quarter" idx="11"/>
          </p:nvPr>
        </p:nvSpPr>
        <p:spPr>
          <a:noFill/>
        </p:spPr>
        <p:txBody>
          <a:bodyPr/>
          <a:lstStyle/>
          <a:p>
            <a:r>
              <a:rPr lang="fr-FR"/>
              <a:t>A-M  Guillemard. Pour Futuribles  le 12 janvier 2012</a:t>
            </a:r>
          </a:p>
        </p:txBody>
      </p:sp>
      <p:sp>
        <p:nvSpPr>
          <p:cNvPr id="28680" name="Espace réservé du numéro de diapositive 9"/>
          <p:cNvSpPr>
            <a:spLocks noGrp="1"/>
          </p:cNvSpPr>
          <p:nvPr>
            <p:ph type="sldNum" sz="quarter" idx="12"/>
          </p:nvPr>
        </p:nvSpPr>
        <p:spPr>
          <a:xfrm>
            <a:off x="6864350" y="6489700"/>
            <a:ext cx="1892300" cy="444500"/>
          </a:xfrm>
          <a:noFill/>
        </p:spPr>
        <p:txBody>
          <a:bodyPr/>
          <a:lstStyle/>
          <a:p>
            <a:fld id="{975C3317-1670-47A6-8BED-5619A72B704A}" type="slidenum">
              <a:rPr lang="fr-FR"/>
              <a:pPr/>
              <a:t>10</a:t>
            </a:fld>
            <a:endParaRPr lang="fr-F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u numéro de diapositive 3"/>
          <p:cNvSpPr>
            <a:spLocks noGrp="1"/>
          </p:cNvSpPr>
          <p:nvPr>
            <p:ph type="sldNum" sz="quarter" idx="12"/>
          </p:nvPr>
        </p:nvSpPr>
        <p:spPr>
          <a:xfrm>
            <a:off x="6864350" y="6489700"/>
            <a:ext cx="1892300" cy="444500"/>
          </a:xfrm>
          <a:noFill/>
        </p:spPr>
        <p:txBody>
          <a:bodyPr/>
          <a:lstStyle/>
          <a:p>
            <a:fld id="{F4417076-782A-4B28-8FB5-F39DE967FB71}" type="slidenum">
              <a:rPr lang="fr-FR"/>
              <a:pPr/>
              <a:t>11</a:t>
            </a:fld>
            <a:endParaRPr lang="fr-FR"/>
          </a:p>
        </p:txBody>
      </p:sp>
      <p:sp>
        <p:nvSpPr>
          <p:cNvPr id="29699" name="Rectangle 2"/>
          <p:cNvSpPr>
            <a:spLocks noChangeArrowheads="1"/>
          </p:cNvSpPr>
          <p:nvPr/>
        </p:nvSpPr>
        <p:spPr bwMode="auto">
          <a:xfrm>
            <a:off x="533400" y="-152400"/>
            <a:ext cx="8610600" cy="838200"/>
          </a:xfrm>
          <a:prstGeom prst="rect">
            <a:avLst/>
          </a:prstGeom>
          <a:noFill/>
          <a:ln w="9525">
            <a:noFill/>
            <a:miter lim="800000"/>
            <a:headEnd/>
            <a:tailEnd/>
          </a:ln>
        </p:spPr>
        <p:txBody>
          <a:bodyPr lIns="92075" tIns="46038" rIns="92075" bIns="46038" anchor="b"/>
          <a:lstStyle/>
          <a:p>
            <a:pPr algn="ctr">
              <a:lnSpc>
                <a:spcPct val="90000"/>
              </a:lnSpc>
            </a:pPr>
            <a:r>
              <a:rPr lang="fr-FR" sz="2800" b="1">
                <a:solidFill>
                  <a:srgbClr val="33CC33"/>
                </a:solidFill>
                <a:latin typeface="Verdana" pitchFamily="2" charset="0"/>
              </a:rPr>
              <a:t>  </a:t>
            </a:r>
            <a:endParaRPr lang="fr-FR" sz="3200" b="1">
              <a:solidFill>
                <a:srgbClr val="33CC33"/>
              </a:solidFill>
              <a:latin typeface="Verdana" pitchFamily="2" charset="0"/>
            </a:endParaRPr>
          </a:p>
        </p:txBody>
      </p:sp>
      <p:sp>
        <p:nvSpPr>
          <p:cNvPr id="29700" name="Rectangle 3"/>
          <p:cNvSpPr>
            <a:spLocks noChangeArrowheads="1"/>
          </p:cNvSpPr>
          <p:nvPr/>
        </p:nvSpPr>
        <p:spPr bwMode="auto">
          <a:xfrm>
            <a:off x="228600" y="1295400"/>
            <a:ext cx="8001000" cy="4800600"/>
          </a:xfrm>
          <a:prstGeom prst="rect">
            <a:avLst/>
          </a:prstGeom>
          <a:noFill/>
          <a:ln w="9525">
            <a:noFill/>
            <a:miter lim="800000"/>
            <a:headEnd/>
            <a:tailEnd/>
          </a:ln>
        </p:spPr>
        <p:txBody>
          <a:bodyPr lIns="92075" tIns="46038" rIns="92075" bIns="46038"/>
          <a:lstStyle/>
          <a:p>
            <a:pPr marL="55563" indent="-55563">
              <a:lnSpc>
                <a:spcPct val="90000"/>
              </a:lnSpc>
              <a:spcBef>
                <a:spcPct val="40000"/>
              </a:spcBef>
              <a:buFont typeface="Wingdings" pitchFamily="2" charset="2"/>
              <a:buNone/>
            </a:pPr>
            <a:endParaRPr lang="fr-FR" sz="2200" b="1">
              <a:solidFill>
                <a:schemeClr val="bg2"/>
              </a:solidFill>
              <a:latin typeface="Verdana" pitchFamily="2" charset="0"/>
            </a:endParaRPr>
          </a:p>
          <a:p>
            <a:pPr marL="55563" indent="-55563" algn="just">
              <a:lnSpc>
                <a:spcPct val="90000"/>
              </a:lnSpc>
              <a:buFont typeface="Wingdings" pitchFamily="2" charset="2"/>
              <a:buChar char="Ø"/>
            </a:pPr>
            <a:r>
              <a:rPr lang="fr-FR" sz="2000">
                <a:solidFill>
                  <a:schemeClr val="bg2"/>
                </a:solidFill>
                <a:latin typeface="Verdana" pitchFamily="2" charset="0"/>
              </a:rPr>
              <a:t>Fait de </a:t>
            </a:r>
            <a:r>
              <a:rPr lang="fr-FR" sz="2000" b="1">
                <a:solidFill>
                  <a:schemeClr val="bg2"/>
                </a:solidFill>
                <a:latin typeface="Verdana" pitchFamily="2" charset="0"/>
              </a:rPr>
              <a:t>l’âge</a:t>
            </a:r>
            <a:r>
              <a:rPr lang="fr-FR" sz="2000">
                <a:solidFill>
                  <a:schemeClr val="bg2"/>
                </a:solidFill>
                <a:latin typeface="Verdana" pitchFamily="2" charset="0"/>
              </a:rPr>
              <a:t> la variable principale d’ajustement aux fluctuations du marché du travail</a:t>
            </a:r>
          </a:p>
          <a:p>
            <a:pPr marL="55563" indent="-55563" algn="just">
              <a:lnSpc>
                <a:spcPct val="90000"/>
              </a:lnSpc>
              <a:spcBef>
                <a:spcPct val="40000"/>
              </a:spcBef>
              <a:buFont typeface="Wingdings" pitchFamily="2" charset="2"/>
              <a:buChar char="Ø"/>
            </a:pPr>
            <a:r>
              <a:rPr lang="fr-FR" sz="2000">
                <a:solidFill>
                  <a:schemeClr val="bg2"/>
                </a:solidFill>
                <a:latin typeface="Verdana" pitchFamily="2" charset="0"/>
              </a:rPr>
              <a:t>La gestion des âges se réduit à une gestion segmentée par l’âge</a:t>
            </a:r>
            <a:r>
              <a:rPr lang="fr-FR" b="1">
                <a:solidFill>
                  <a:schemeClr val="bg2"/>
                </a:solidFill>
                <a:latin typeface="Eras Bold ITC" pitchFamily="34" charset="0"/>
              </a:rPr>
              <a:t> </a:t>
            </a:r>
            <a:endParaRPr lang="fr-FR" b="1">
              <a:solidFill>
                <a:schemeClr val="bg2"/>
              </a:solidFill>
              <a:latin typeface="Verdana" pitchFamily="2" charset="0"/>
            </a:endParaRPr>
          </a:p>
          <a:p>
            <a:pPr marL="55563" indent="-55563" algn="just">
              <a:lnSpc>
                <a:spcPct val="90000"/>
              </a:lnSpc>
              <a:spcBef>
                <a:spcPct val="40000"/>
              </a:spcBef>
              <a:buFont typeface="Wingdings" pitchFamily="2" charset="2"/>
              <a:buChar char="Ø"/>
            </a:pPr>
            <a:r>
              <a:rPr lang="fr-FR" sz="2000">
                <a:solidFill>
                  <a:schemeClr val="bg2"/>
                </a:solidFill>
                <a:latin typeface="Verdana" pitchFamily="2" charset="0"/>
              </a:rPr>
              <a:t>Elle entraîne </a:t>
            </a:r>
            <a:r>
              <a:rPr lang="fr-FR" sz="2000" b="1">
                <a:solidFill>
                  <a:schemeClr val="bg2"/>
                </a:solidFill>
                <a:latin typeface="Verdana" pitchFamily="2" charset="0"/>
              </a:rPr>
              <a:t>dépréciation</a:t>
            </a:r>
            <a:r>
              <a:rPr lang="fr-FR" sz="2000">
                <a:solidFill>
                  <a:schemeClr val="bg2"/>
                </a:solidFill>
                <a:latin typeface="Verdana" pitchFamily="2" charset="0"/>
              </a:rPr>
              <a:t> et </a:t>
            </a:r>
            <a:r>
              <a:rPr lang="fr-FR" sz="2000" b="1">
                <a:solidFill>
                  <a:schemeClr val="bg2"/>
                </a:solidFill>
                <a:latin typeface="Verdana" pitchFamily="2" charset="0"/>
              </a:rPr>
              <a:t>externalisation</a:t>
            </a:r>
            <a:r>
              <a:rPr lang="fr-FR" sz="2000">
                <a:solidFill>
                  <a:schemeClr val="bg2"/>
                </a:solidFill>
                <a:latin typeface="Verdana" pitchFamily="2" charset="0"/>
              </a:rPr>
              <a:t> des plus âgés ainsi que des pratiques systématiques de </a:t>
            </a:r>
            <a:r>
              <a:rPr lang="fr-FR" sz="2000" b="1">
                <a:solidFill>
                  <a:schemeClr val="bg2"/>
                </a:solidFill>
                <a:latin typeface="Verdana" pitchFamily="2" charset="0"/>
              </a:rPr>
              <a:t>discrimination</a:t>
            </a:r>
            <a:r>
              <a:rPr lang="fr-FR" sz="2000">
                <a:solidFill>
                  <a:schemeClr val="bg2"/>
                </a:solidFill>
                <a:latin typeface="Verdana" pitchFamily="2" charset="0"/>
              </a:rPr>
              <a:t> par l’âge</a:t>
            </a:r>
          </a:p>
          <a:p>
            <a:pPr marL="55563" indent="-55563" algn="just">
              <a:lnSpc>
                <a:spcPct val="90000"/>
              </a:lnSpc>
              <a:spcBef>
                <a:spcPct val="40000"/>
              </a:spcBef>
              <a:buFont typeface="Wingdings" pitchFamily="2" charset="2"/>
              <a:buChar char="Ø"/>
            </a:pPr>
            <a:r>
              <a:rPr lang="fr-FR" sz="2000">
                <a:solidFill>
                  <a:schemeClr val="bg2"/>
                </a:solidFill>
                <a:latin typeface="Verdana" pitchFamily="2" charset="0"/>
              </a:rPr>
              <a:t>Elles affectent aussi les plus jeunes qui se trouvent dépréciés et discriminés en raison de leur jeune âge et de leur inexpérience</a:t>
            </a:r>
          </a:p>
          <a:p>
            <a:pPr marL="55563" indent="-55563" algn="just">
              <a:lnSpc>
                <a:spcPct val="90000"/>
              </a:lnSpc>
              <a:spcBef>
                <a:spcPct val="40000"/>
              </a:spcBef>
              <a:buFont typeface="Wingdings" pitchFamily="2" charset="2"/>
              <a:buChar char="Ø"/>
            </a:pPr>
            <a:r>
              <a:rPr lang="fr-FR" sz="2000">
                <a:solidFill>
                  <a:schemeClr val="bg2"/>
                </a:solidFill>
                <a:latin typeface="Verdana" pitchFamily="2" charset="0"/>
              </a:rPr>
              <a:t>Résultat : une seule génération est au travail en France les 30-50 ans. Les 25-54 assurent :80% des emplois du pays et représentent 41% de la population totale</a:t>
            </a:r>
            <a:endParaRPr lang="fr-FR" b="1">
              <a:solidFill>
                <a:schemeClr val="bg2"/>
              </a:solidFill>
              <a:latin typeface="Verdana" pitchFamily="2" charset="0"/>
            </a:endParaRPr>
          </a:p>
        </p:txBody>
      </p:sp>
      <p:sp>
        <p:nvSpPr>
          <p:cNvPr id="29701" name="Line 4"/>
          <p:cNvSpPr>
            <a:spLocks noChangeShapeType="1"/>
          </p:cNvSpPr>
          <p:nvPr/>
        </p:nvSpPr>
        <p:spPr bwMode="auto">
          <a:xfrm>
            <a:off x="-685800" y="1371600"/>
            <a:ext cx="155575" cy="2133600"/>
          </a:xfrm>
          <a:prstGeom prst="line">
            <a:avLst/>
          </a:prstGeom>
          <a:noFill/>
          <a:ln w="12700">
            <a:solidFill>
              <a:schemeClr val="tx1"/>
            </a:solidFill>
            <a:round/>
            <a:headEnd/>
            <a:tailEnd/>
          </a:ln>
        </p:spPr>
        <p:txBody>
          <a:bodyPr wrap="none" anchor="ctr"/>
          <a:lstStyle/>
          <a:p>
            <a:endParaRPr lang="fr-FR"/>
          </a:p>
        </p:txBody>
      </p:sp>
      <p:sp>
        <p:nvSpPr>
          <p:cNvPr id="29702" name="Text Box 5"/>
          <p:cNvSpPr txBox="1">
            <a:spLocks noChangeArrowheads="1"/>
          </p:cNvSpPr>
          <p:nvPr/>
        </p:nvSpPr>
        <p:spPr bwMode="auto">
          <a:xfrm>
            <a:off x="530225" y="304800"/>
            <a:ext cx="8153400" cy="846138"/>
          </a:xfrm>
          <a:prstGeom prst="rect">
            <a:avLst/>
          </a:prstGeom>
          <a:noFill/>
          <a:ln w="9525">
            <a:noFill/>
            <a:miter lim="800000"/>
            <a:headEnd/>
            <a:tailEnd/>
          </a:ln>
        </p:spPr>
        <p:txBody>
          <a:bodyPr>
            <a:spAutoFit/>
          </a:bodyPr>
          <a:lstStyle/>
          <a:p>
            <a:pPr algn="ctr">
              <a:lnSpc>
                <a:spcPct val="80000"/>
              </a:lnSpc>
              <a:spcBef>
                <a:spcPct val="50000"/>
              </a:spcBef>
            </a:pPr>
            <a:r>
              <a:rPr lang="fr-FR" sz="2600">
                <a:latin typeface="Eras Demi ITC" pitchFamily="34" charset="0"/>
              </a:rPr>
              <a:t>Le recours massif aux mesures d’âge a</a:t>
            </a:r>
          </a:p>
          <a:p>
            <a:pPr algn="ctr">
              <a:lnSpc>
                <a:spcPct val="50000"/>
              </a:lnSpc>
              <a:spcBef>
                <a:spcPct val="50000"/>
              </a:spcBef>
            </a:pPr>
            <a:r>
              <a:rPr lang="fr-FR" sz="2600">
                <a:latin typeface="Eras Demi ITC" pitchFamily="34" charset="0"/>
              </a:rPr>
              <a:t>entraîné une spirale d’effets pervers</a:t>
            </a:r>
            <a:endParaRPr lang="fr-FR" sz="2000"/>
          </a:p>
        </p:txBody>
      </p:sp>
      <p:sp>
        <p:nvSpPr>
          <p:cNvPr id="29703" name="Rectangle 6"/>
          <p:cNvSpPr>
            <a:spLocks noChangeArrowheads="1"/>
          </p:cNvSpPr>
          <p:nvPr/>
        </p:nvSpPr>
        <p:spPr bwMode="auto">
          <a:xfrm>
            <a:off x="3778250" y="6334125"/>
            <a:ext cx="184150" cy="457200"/>
          </a:xfrm>
          <a:prstGeom prst="rect">
            <a:avLst/>
          </a:prstGeom>
          <a:noFill/>
          <a:ln w="12700">
            <a:noFill/>
            <a:miter lim="800000"/>
            <a:headEnd type="none" w="sm" len="sm"/>
            <a:tailEnd type="none" w="sm" len="sm"/>
          </a:ln>
        </p:spPr>
        <p:txBody>
          <a:bodyPr wrap="none">
            <a:spAutoFit/>
          </a:bodyPr>
          <a:lstStyle/>
          <a:p>
            <a:pPr algn="ctr"/>
            <a:endParaRPr lang="fr-FR"/>
          </a:p>
        </p:txBody>
      </p:sp>
      <p:sp>
        <p:nvSpPr>
          <p:cNvPr id="29704" name="Espace réservé du pied de page 8"/>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5"/>
          <p:cNvSpPr>
            <a:spLocks noGrp="1"/>
          </p:cNvSpPr>
          <p:nvPr>
            <p:ph type="sldNum" sz="quarter" idx="12"/>
          </p:nvPr>
        </p:nvSpPr>
        <p:spPr>
          <a:xfrm>
            <a:off x="6864350" y="6489700"/>
            <a:ext cx="1892300" cy="444500"/>
          </a:xfrm>
          <a:noFill/>
        </p:spPr>
        <p:txBody>
          <a:bodyPr/>
          <a:lstStyle/>
          <a:p>
            <a:fld id="{6F1DED61-95F8-4E6E-BB6B-97C3384A9A0E}" type="slidenum">
              <a:rPr lang="fr-FR"/>
              <a:pPr/>
              <a:t>12</a:t>
            </a:fld>
            <a:endParaRPr lang="fr-FR"/>
          </a:p>
        </p:txBody>
      </p:sp>
      <p:sp>
        <p:nvSpPr>
          <p:cNvPr id="30723" name="Rectangle 2"/>
          <p:cNvSpPr>
            <a:spLocks noGrp="1" noChangeArrowheads="1"/>
          </p:cNvSpPr>
          <p:nvPr>
            <p:ph type="title"/>
          </p:nvPr>
        </p:nvSpPr>
        <p:spPr>
          <a:xfrm>
            <a:off x="0" y="-304800"/>
            <a:ext cx="9144000" cy="1981200"/>
          </a:xfrm>
        </p:spPr>
        <p:txBody>
          <a:bodyPr/>
          <a:lstStyle/>
          <a:p>
            <a:pPr algn="ctr"/>
            <a:r>
              <a:rPr lang="fr-FR" sz="2400" smtClean="0">
                <a:ea typeface="ＭＳ Ｐゴシック" pitchFamily="2" charset="-128"/>
              </a:rPr>
              <a:t>PROLONGER LA VIE ACTIVE : </a:t>
            </a:r>
            <a:br>
              <a:rPr lang="fr-FR" sz="2400" smtClean="0">
                <a:ea typeface="ＭＳ Ｐゴシック" pitchFamily="2" charset="-128"/>
              </a:rPr>
            </a:br>
            <a:r>
              <a:rPr lang="fr-FR" sz="2400" smtClean="0">
                <a:ea typeface="ＭＳ Ｐゴシック" pitchFamily="2" charset="-128"/>
              </a:rPr>
              <a:t>Un défi d’ampleur inégale</a:t>
            </a:r>
            <a:br>
              <a:rPr lang="fr-FR" sz="2400" smtClean="0">
                <a:ea typeface="ＭＳ Ｐゴシック" pitchFamily="2" charset="-128"/>
              </a:rPr>
            </a:br>
            <a:r>
              <a:rPr lang="fr-FR" sz="2400" smtClean="0">
                <a:ea typeface="ＭＳ Ｐゴシック" pitchFamily="2" charset="-128"/>
              </a:rPr>
              <a:t> </a:t>
            </a:r>
            <a:r>
              <a:rPr lang="fr-FR" sz="2400" smtClean="0">
                <a:solidFill>
                  <a:schemeClr val="bg2"/>
                </a:solidFill>
                <a:latin typeface="Times" pitchFamily="2" charset="0"/>
                <a:ea typeface="ＭＳ Ｐゴシック" pitchFamily="2" charset="-128"/>
              </a:rPr>
              <a:t>fonction </a:t>
            </a:r>
            <a:r>
              <a:rPr lang="fr-FR" sz="2800" smtClean="0">
                <a:solidFill>
                  <a:schemeClr val="bg2"/>
                </a:solidFill>
                <a:latin typeface="Times" pitchFamily="2" charset="0"/>
                <a:ea typeface="ＭＳ Ｐゴシック" pitchFamily="2" charset="-128"/>
              </a:rPr>
              <a:t> des options politiques retenues</a:t>
            </a:r>
            <a:r>
              <a:rPr lang="fr-FR" sz="2000" smtClean="0">
                <a:solidFill>
                  <a:schemeClr val="bg2"/>
                </a:solidFill>
                <a:latin typeface="Times" pitchFamily="2" charset="0"/>
                <a:ea typeface="ＭＳ Ｐゴシック" pitchFamily="2" charset="-128"/>
              </a:rPr>
              <a:t> en termes de formation, d’emploi, de protection sociale et </a:t>
            </a:r>
            <a:r>
              <a:rPr lang="fr-FR" sz="2800" smtClean="0">
                <a:solidFill>
                  <a:schemeClr val="bg2"/>
                </a:solidFill>
                <a:latin typeface="Times" pitchFamily="2" charset="0"/>
                <a:ea typeface="ＭＳ Ｐゴシック" pitchFamily="2" charset="-128"/>
              </a:rPr>
              <a:t>de la culture de l’âge produite</a:t>
            </a:r>
            <a:r>
              <a:rPr lang="fr-FR" sz="2000" smtClean="0">
                <a:latin typeface="Times" pitchFamily="2" charset="0"/>
                <a:ea typeface="ＭＳ Ｐゴシック" pitchFamily="2" charset="-128"/>
              </a:rPr>
              <a:t>.</a:t>
            </a:r>
            <a:endParaRPr lang="fr-FR" smtClean="0">
              <a:ea typeface="ＭＳ Ｐゴシック" pitchFamily="2" charset="-128"/>
            </a:endParaRPr>
          </a:p>
        </p:txBody>
      </p:sp>
      <p:sp>
        <p:nvSpPr>
          <p:cNvPr id="30724" name="Rectangle 3"/>
          <p:cNvSpPr>
            <a:spLocks noGrp="1" noChangeArrowheads="1"/>
          </p:cNvSpPr>
          <p:nvPr>
            <p:ph type="body" idx="1"/>
          </p:nvPr>
        </p:nvSpPr>
        <p:spPr>
          <a:xfrm>
            <a:off x="228600" y="1524000"/>
            <a:ext cx="8915400" cy="4876800"/>
          </a:xfrm>
        </p:spPr>
        <p:txBody>
          <a:bodyPr/>
          <a:lstStyle/>
          <a:p>
            <a:pPr>
              <a:lnSpc>
                <a:spcPct val="90000"/>
              </a:lnSpc>
              <a:buClr>
                <a:srgbClr val="36FF33"/>
              </a:buClr>
              <a:buSzPct val="145000"/>
              <a:buFontTx/>
              <a:buNone/>
            </a:pPr>
            <a:endParaRPr lang="fr-FR" sz="1600" smtClean="0">
              <a:ea typeface="ＭＳ Ｐゴシック" pitchFamily="2" charset="-128"/>
            </a:endParaRPr>
          </a:p>
          <a:p>
            <a:pPr>
              <a:lnSpc>
                <a:spcPct val="90000"/>
              </a:lnSpc>
            </a:pPr>
            <a:r>
              <a:rPr lang="fr-FR" sz="1900" smtClean="0">
                <a:ea typeface="ＭＳ Ｐゴシック" pitchFamily="2" charset="-128"/>
              </a:rPr>
              <a:t>Pour les pays scandinaves :</a:t>
            </a:r>
          </a:p>
          <a:p>
            <a:pPr>
              <a:lnSpc>
                <a:spcPct val="90000"/>
              </a:lnSpc>
            </a:pPr>
            <a:r>
              <a:rPr lang="fr-FR" sz="2000" smtClean="0">
                <a:ea typeface="ＭＳ Ｐゴシック" pitchFamily="2" charset="-128"/>
              </a:rPr>
              <a:t>	</a:t>
            </a:r>
            <a:r>
              <a:rPr lang="fr-FR" sz="2000" b="0" smtClean="0">
                <a:ea typeface="ＭＳ Ｐゴシック" pitchFamily="2" charset="-128"/>
              </a:rPr>
              <a:t>Aménagements à la marge</a:t>
            </a:r>
            <a:r>
              <a:rPr lang="fr-FR" sz="2000" smtClean="0">
                <a:ea typeface="ＭＳ Ｐゴシック" pitchFamily="2" charset="-128"/>
              </a:rPr>
              <a:t>.</a:t>
            </a:r>
          </a:p>
          <a:p>
            <a:pPr>
              <a:lnSpc>
                <a:spcPct val="90000"/>
              </a:lnSpc>
              <a:buFont typeface="Wingdings" pitchFamily="2" charset="2"/>
              <a:buChar char="§"/>
            </a:pPr>
            <a:r>
              <a:rPr lang="fr-FR" sz="1800" b="0" smtClean="0">
                <a:latin typeface="Times" pitchFamily="2" charset="0"/>
                <a:ea typeface="ＭＳ Ｐゴシック" pitchFamily="2" charset="-128"/>
              </a:rPr>
              <a:t> Prolonger l’effort d’activation entrepris pour accroître la propension à travailler des femmes et des salariés âgés.</a:t>
            </a:r>
          </a:p>
          <a:p>
            <a:pPr>
              <a:lnSpc>
                <a:spcPct val="90000"/>
              </a:lnSpc>
              <a:buFont typeface="Wingdings" pitchFamily="2" charset="2"/>
              <a:buChar char="§"/>
            </a:pPr>
            <a:r>
              <a:rPr lang="fr-FR" sz="1800" b="0" smtClean="0">
                <a:latin typeface="Times" pitchFamily="2" charset="0"/>
                <a:ea typeface="ＭＳ Ｐゴシック" pitchFamily="2" charset="-128"/>
              </a:rPr>
              <a:t>Aménager les trajectoires professionnelles en emploi</a:t>
            </a:r>
            <a:r>
              <a:rPr lang="fr-FR" sz="1600" b="0" smtClean="0">
                <a:latin typeface="Times" pitchFamily="2" charset="0"/>
                <a:ea typeface="ＭＳ Ｐゴシック" pitchFamily="2" charset="-128"/>
              </a:rPr>
              <a:t>.</a:t>
            </a:r>
          </a:p>
          <a:p>
            <a:pPr>
              <a:lnSpc>
                <a:spcPct val="90000"/>
              </a:lnSpc>
            </a:pPr>
            <a:r>
              <a:rPr lang="fr-FR" sz="2000" smtClean="0">
                <a:ea typeface="ＭＳ Ｐゴシック" pitchFamily="2" charset="-128"/>
              </a:rPr>
              <a:t>Pour l’Europe continentale et du Sud immergée dans la culture de la sortie précoce du marché du travail</a:t>
            </a:r>
            <a:r>
              <a:rPr lang="fr-FR" sz="1600" b="0" smtClean="0">
                <a:latin typeface="Times" pitchFamily="2" charset="0"/>
                <a:ea typeface="ＭＳ Ｐゴシック" pitchFamily="2" charset="-128"/>
              </a:rPr>
              <a:t> :</a:t>
            </a:r>
          </a:p>
          <a:p>
            <a:pPr>
              <a:lnSpc>
                <a:spcPct val="90000"/>
              </a:lnSpc>
            </a:pPr>
            <a:r>
              <a:rPr lang="fr-FR" sz="2000" b="0" smtClean="0">
                <a:ea typeface="ＭＳ Ｐゴシック" pitchFamily="2" charset="-128"/>
              </a:rPr>
              <a:t>Une véritable « révolution culturelle ».</a:t>
            </a:r>
          </a:p>
          <a:p>
            <a:pPr>
              <a:lnSpc>
                <a:spcPct val="90000"/>
              </a:lnSpc>
            </a:pPr>
            <a:r>
              <a:rPr lang="fr-FR" sz="2000" b="0" smtClean="0">
                <a:ea typeface="ＭＳ Ｐゴシック" pitchFamily="2" charset="-128"/>
              </a:rPr>
              <a:t>Rompre avec la culture « d’inactivation ».</a:t>
            </a:r>
          </a:p>
          <a:p>
            <a:pPr>
              <a:lnSpc>
                <a:spcPct val="90000"/>
              </a:lnSpc>
              <a:buFont typeface="Wingdings" pitchFamily="2" charset="2"/>
              <a:buChar char="§"/>
            </a:pPr>
            <a:r>
              <a:rPr lang="fr-FR" sz="1600" b="0" smtClean="0">
                <a:latin typeface="Times" pitchFamily="2" charset="0"/>
                <a:ea typeface="ＭＳ Ｐゴシック" pitchFamily="2" charset="-128"/>
              </a:rPr>
              <a:t>Engager une mobilisation sans précédent de la main-d’œuvre vieillissante.</a:t>
            </a:r>
          </a:p>
          <a:p>
            <a:pPr>
              <a:lnSpc>
                <a:spcPct val="90000"/>
              </a:lnSpc>
              <a:buFont typeface="Wingdings" pitchFamily="2" charset="2"/>
              <a:buChar char="§"/>
            </a:pPr>
            <a:r>
              <a:rPr lang="fr-FR" sz="1600" b="0" smtClean="0">
                <a:latin typeface="Times" pitchFamily="2" charset="0"/>
                <a:ea typeface="ＭＳ Ｐゴシック" pitchFamily="2" charset="-128"/>
              </a:rPr>
              <a:t>Un tel effort ne s’improvise pas. Il impose une stratégie préventive globale de la perte d’employabilité.</a:t>
            </a:r>
          </a:p>
          <a:p>
            <a:pPr>
              <a:lnSpc>
                <a:spcPct val="90000"/>
              </a:lnSpc>
              <a:buFont typeface="Wingdings" pitchFamily="2" charset="2"/>
              <a:buChar char="§"/>
            </a:pPr>
            <a:r>
              <a:rPr lang="fr-FR" sz="1600" b="0" smtClean="0">
                <a:latin typeface="Times" pitchFamily="2" charset="0"/>
                <a:ea typeface="ＭＳ Ｐゴシック" pitchFamily="2" charset="-128"/>
              </a:rPr>
              <a:t> Il se programme sur le moyen ou long terme et exige  </a:t>
            </a:r>
            <a:r>
              <a:rPr lang="fr-FR" sz="1600" smtClean="0">
                <a:latin typeface="Times" pitchFamily="2" charset="0"/>
                <a:ea typeface="ＭＳ Ｐゴシック" pitchFamily="2" charset="-128"/>
              </a:rPr>
              <a:t>coordination,</a:t>
            </a:r>
            <a:r>
              <a:rPr lang="fr-FR" sz="1600" b="0" smtClean="0">
                <a:latin typeface="Times" pitchFamily="2" charset="0"/>
                <a:ea typeface="ＭＳ Ｐゴシック" pitchFamily="2" charset="-128"/>
              </a:rPr>
              <a:t> </a:t>
            </a:r>
            <a:r>
              <a:rPr lang="fr-FR" sz="1600" smtClean="0">
                <a:latin typeface="Times" pitchFamily="2" charset="0"/>
                <a:ea typeface="ＭＳ Ｐゴシック" pitchFamily="2" charset="-128"/>
              </a:rPr>
              <a:t>concertation</a:t>
            </a:r>
            <a:r>
              <a:rPr lang="fr-FR" sz="1600" b="0" smtClean="0">
                <a:latin typeface="Times" pitchFamily="2" charset="0"/>
                <a:ea typeface="ＭＳ Ｐゴシック" pitchFamily="2" charset="-128"/>
              </a:rPr>
              <a:t> et </a:t>
            </a:r>
            <a:r>
              <a:rPr lang="fr-FR" sz="1600" smtClean="0">
                <a:latin typeface="Times" pitchFamily="2" charset="0"/>
                <a:ea typeface="ＭＳ Ｐゴシック" pitchFamily="2" charset="-128"/>
              </a:rPr>
              <a:t>temps</a:t>
            </a:r>
            <a:r>
              <a:rPr lang="fr-FR" sz="1600" b="0" smtClean="0">
                <a:latin typeface="Times" pitchFamily="2" charset="0"/>
                <a:ea typeface="ＭＳ Ｐゴシック" pitchFamily="2" charset="-128"/>
              </a:rPr>
              <a:t>.</a:t>
            </a:r>
            <a:endParaRPr lang="fr-FR" sz="1600" smtClean="0">
              <a:ea typeface="ＭＳ Ｐゴシック" pitchFamily="2" charset="-128"/>
            </a:endParaRPr>
          </a:p>
          <a:p>
            <a:pPr>
              <a:lnSpc>
                <a:spcPct val="90000"/>
              </a:lnSpc>
              <a:buFontTx/>
              <a:buNone/>
            </a:pPr>
            <a:endParaRPr lang="fr-FR" sz="1200" b="0" smtClean="0">
              <a:solidFill>
                <a:schemeClr val="tx1"/>
              </a:solidFill>
              <a:latin typeface="Times" pitchFamily="2" charset="0"/>
              <a:ea typeface="ＭＳ Ｐゴシック" pitchFamily="2" charset="-128"/>
            </a:endParaRPr>
          </a:p>
        </p:txBody>
      </p:sp>
      <p:sp>
        <p:nvSpPr>
          <p:cNvPr id="30725" name="Espace réservé du pied de page 5"/>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u numéro de diapositive 3"/>
          <p:cNvSpPr>
            <a:spLocks noGrp="1"/>
          </p:cNvSpPr>
          <p:nvPr>
            <p:ph type="sldNum" sz="quarter" idx="12"/>
          </p:nvPr>
        </p:nvSpPr>
        <p:spPr>
          <a:xfrm>
            <a:off x="6864350" y="6489700"/>
            <a:ext cx="1892300" cy="444500"/>
          </a:xfrm>
          <a:noFill/>
        </p:spPr>
        <p:txBody>
          <a:bodyPr/>
          <a:lstStyle/>
          <a:p>
            <a:fld id="{FAEE1512-FD46-4560-A2A2-5700512AE8EA}" type="slidenum">
              <a:rPr lang="fr-FR"/>
              <a:pPr/>
              <a:t>13</a:t>
            </a:fld>
            <a:endParaRPr lang="fr-FR"/>
          </a:p>
        </p:txBody>
      </p:sp>
      <p:sp>
        <p:nvSpPr>
          <p:cNvPr id="31747" name="Rectangle 2"/>
          <p:cNvSpPr>
            <a:spLocks noChangeArrowheads="1"/>
          </p:cNvSpPr>
          <p:nvPr/>
        </p:nvSpPr>
        <p:spPr bwMode="auto">
          <a:xfrm>
            <a:off x="304800" y="76200"/>
            <a:ext cx="8382000" cy="1219200"/>
          </a:xfrm>
          <a:prstGeom prst="rect">
            <a:avLst/>
          </a:prstGeom>
          <a:noFill/>
          <a:ln w="9525">
            <a:noFill/>
            <a:miter lim="800000"/>
            <a:headEnd/>
            <a:tailEnd/>
          </a:ln>
        </p:spPr>
        <p:txBody>
          <a:bodyPr anchor="ctr"/>
          <a:lstStyle/>
          <a:p>
            <a:pPr algn="ctr">
              <a:lnSpc>
                <a:spcPct val="90000"/>
              </a:lnSpc>
            </a:pPr>
            <a:r>
              <a:rPr lang="fr-FR" sz="2800" b="1">
                <a:solidFill>
                  <a:srgbClr val="33CC33"/>
                </a:solidFill>
                <a:latin typeface="Verdana" pitchFamily="2" charset="0"/>
              </a:rPr>
              <a:t>  S’extraire  de la culture de la sortie précoce et inverser la tendance</a:t>
            </a:r>
            <a:endParaRPr lang="fr-FR" sz="3200" b="1">
              <a:solidFill>
                <a:srgbClr val="33CC33"/>
              </a:solidFill>
              <a:latin typeface="Verdana" pitchFamily="2" charset="0"/>
            </a:endParaRPr>
          </a:p>
        </p:txBody>
      </p:sp>
      <p:sp>
        <p:nvSpPr>
          <p:cNvPr id="31748" name="Rectangle 3"/>
          <p:cNvSpPr>
            <a:spLocks noChangeArrowheads="1"/>
          </p:cNvSpPr>
          <p:nvPr/>
        </p:nvSpPr>
        <p:spPr bwMode="auto">
          <a:xfrm>
            <a:off x="304800" y="1447800"/>
            <a:ext cx="8229600" cy="4724400"/>
          </a:xfrm>
          <a:prstGeom prst="rect">
            <a:avLst/>
          </a:prstGeom>
          <a:noFill/>
          <a:ln w="9525">
            <a:noFill/>
            <a:miter lim="800000"/>
            <a:headEnd/>
            <a:tailEnd/>
          </a:ln>
        </p:spPr>
        <p:txBody>
          <a:bodyPr/>
          <a:lstStyle/>
          <a:p>
            <a:pPr algn="ctr">
              <a:spcBef>
                <a:spcPct val="50000"/>
              </a:spcBef>
              <a:buFont typeface="Wingdings" pitchFamily="2" charset="2"/>
              <a:buNone/>
            </a:pPr>
            <a:r>
              <a:rPr lang="fr-FR" sz="2000" b="1">
                <a:solidFill>
                  <a:schemeClr val="bg2"/>
                </a:solidFill>
                <a:latin typeface="Verdana" pitchFamily="2" charset="0"/>
              </a:rPr>
              <a:t>Le cas de la Finlande</a:t>
            </a:r>
            <a:br>
              <a:rPr lang="fr-FR" sz="2000" b="1">
                <a:solidFill>
                  <a:schemeClr val="bg2"/>
                </a:solidFill>
                <a:latin typeface="Verdana" pitchFamily="2" charset="0"/>
              </a:rPr>
            </a:br>
            <a:r>
              <a:rPr lang="fr-FR" sz="2000" b="1">
                <a:solidFill>
                  <a:schemeClr val="bg2"/>
                </a:solidFill>
                <a:latin typeface="Verdana" pitchFamily="2" charset="0"/>
              </a:rPr>
              <a:t/>
            </a:r>
            <a:br>
              <a:rPr lang="fr-FR" sz="2000" b="1">
                <a:solidFill>
                  <a:schemeClr val="bg2"/>
                </a:solidFill>
                <a:latin typeface="Verdana" pitchFamily="2" charset="0"/>
              </a:rPr>
            </a:br>
            <a:r>
              <a:rPr lang="fr-FR" sz="2000" b="1">
                <a:solidFill>
                  <a:schemeClr val="bg2"/>
                </a:solidFill>
                <a:latin typeface="Verdana" pitchFamily="2" charset="0"/>
              </a:rPr>
              <a:t>Un plan national quinquennal </a:t>
            </a:r>
            <a:br>
              <a:rPr lang="fr-FR" sz="2000" b="1">
                <a:solidFill>
                  <a:schemeClr val="bg2"/>
                </a:solidFill>
                <a:latin typeface="Verdana" pitchFamily="2" charset="0"/>
              </a:rPr>
            </a:br>
            <a:r>
              <a:rPr lang="fr-FR" sz="2000" b="1">
                <a:solidFill>
                  <a:schemeClr val="bg2"/>
                </a:solidFill>
                <a:latin typeface="Verdana" pitchFamily="2" charset="0"/>
              </a:rPr>
              <a:t>pour l’emploi des plus de 45 ans  (1998 -2002)</a:t>
            </a:r>
            <a:br>
              <a:rPr lang="fr-FR" sz="2000" b="1">
                <a:solidFill>
                  <a:schemeClr val="bg2"/>
                </a:solidFill>
                <a:latin typeface="Verdana" pitchFamily="2" charset="0"/>
              </a:rPr>
            </a:br>
            <a:r>
              <a:rPr lang="fr-FR" sz="2000" b="1">
                <a:solidFill>
                  <a:schemeClr val="bg2"/>
                </a:solidFill>
                <a:latin typeface="Verdana" pitchFamily="2" charset="0"/>
              </a:rPr>
              <a:t/>
            </a:r>
            <a:br>
              <a:rPr lang="fr-FR" sz="2000" b="1">
                <a:solidFill>
                  <a:schemeClr val="bg2"/>
                </a:solidFill>
                <a:latin typeface="Verdana" pitchFamily="2" charset="0"/>
              </a:rPr>
            </a:br>
            <a:r>
              <a:rPr lang="fr-FR" sz="2000" b="1">
                <a:solidFill>
                  <a:schemeClr val="bg2"/>
                </a:solidFill>
                <a:latin typeface="Verdana" pitchFamily="2" charset="0"/>
              </a:rPr>
              <a:t>« L’expérience est une richesse nationale »</a:t>
            </a:r>
            <a:br>
              <a:rPr lang="fr-FR" sz="2000" b="1">
                <a:solidFill>
                  <a:schemeClr val="bg2"/>
                </a:solidFill>
                <a:latin typeface="Verdana" pitchFamily="2" charset="0"/>
              </a:rPr>
            </a:br>
            <a:r>
              <a:rPr lang="fr-FR" sz="2000" b="1">
                <a:solidFill>
                  <a:schemeClr val="bg2"/>
                </a:solidFill>
                <a:latin typeface="Verdana" pitchFamily="2" charset="0"/>
              </a:rPr>
              <a:t/>
            </a:r>
            <a:br>
              <a:rPr lang="fr-FR" sz="2000" b="1">
                <a:solidFill>
                  <a:schemeClr val="bg2"/>
                </a:solidFill>
                <a:latin typeface="Verdana" pitchFamily="2" charset="0"/>
              </a:rPr>
            </a:br>
            <a:r>
              <a:rPr lang="fr-FR" sz="2000" b="1">
                <a:solidFill>
                  <a:schemeClr val="bg2"/>
                </a:solidFill>
                <a:latin typeface="Verdana" pitchFamily="2" charset="0"/>
              </a:rPr>
              <a:t>° Une perspective  dynamique  de cycle de vie  et de parcours professionnel qui appelle un nouveau management de la diversité et de la synergie des âges</a:t>
            </a:r>
          </a:p>
          <a:p>
            <a:pPr algn="ctr">
              <a:spcBef>
                <a:spcPct val="50000"/>
              </a:spcBef>
              <a:buFont typeface="Wingdings" pitchFamily="2" charset="2"/>
              <a:buNone/>
            </a:pPr>
            <a:r>
              <a:rPr lang="fr-FR" sz="2000" b="1">
                <a:solidFill>
                  <a:schemeClr val="bg2"/>
                </a:solidFill>
                <a:latin typeface="Verdana" pitchFamily="2" charset="0"/>
              </a:rPr>
              <a:t>   ° Un programme cohérent de + de 40 mesures intégrées qui joue  tant sur </a:t>
            </a:r>
            <a:r>
              <a:rPr lang="fr-FR" sz="2000" b="1" u="sng">
                <a:solidFill>
                  <a:schemeClr val="bg2"/>
                </a:solidFill>
                <a:latin typeface="Verdana" pitchFamily="2" charset="0"/>
              </a:rPr>
              <a:t>l’offre</a:t>
            </a:r>
            <a:r>
              <a:rPr lang="fr-FR" sz="2000" b="1">
                <a:solidFill>
                  <a:schemeClr val="bg2"/>
                </a:solidFill>
                <a:latin typeface="Verdana" pitchFamily="2" charset="0"/>
              </a:rPr>
              <a:t> de travail senior que sur </a:t>
            </a:r>
            <a:r>
              <a:rPr lang="fr-FR" sz="2000" b="1" u="sng">
                <a:solidFill>
                  <a:schemeClr val="bg2"/>
                </a:solidFill>
                <a:latin typeface="Verdana" pitchFamily="2" charset="0"/>
              </a:rPr>
              <a:t>la demande</a:t>
            </a:r>
            <a:r>
              <a:rPr lang="fr-FR" sz="2000" b="1">
                <a:solidFill>
                  <a:schemeClr val="bg2"/>
                </a:solidFill>
                <a:latin typeface="Verdana" pitchFamily="2" charset="0"/>
              </a:rPr>
              <a:t> des entreprises en seniors </a:t>
            </a:r>
          </a:p>
          <a:p>
            <a:pPr algn="ctr">
              <a:spcBef>
                <a:spcPct val="50000"/>
              </a:spcBef>
              <a:buFont typeface="Arial" charset="0"/>
              <a:buChar char="•"/>
            </a:pPr>
            <a:r>
              <a:rPr lang="fr-FR" sz="2000" b="1">
                <a:solidFill>
                  <a:schemeClr val="bg2"/>
                </a:solidFill>
                <a:latin typeface="Verdana" pitchFamily="2" charset="0"/>
              </a:rPr>
              <a:t>et fait évoluer simultanément les représentations et les pratiques</a:t>
            </a:r>
            <a:endParaRPr lang="fr-FR" sz="2100" b="1">
              <a:solidFill>
                <a:schemeClr val="bg2"/>
              </a:solidFill>
              <a:latin typeface="Verdana" pitchFamily="2" charset="0"/>
            </a:endParaRPr>
          </a:p>
        </p:txBody>
      </p:sp>
      <p:sp>
        <p:nvSpPr>
          <p:cNvPr id="31749" name="Line 4"/>
          <p:cNvSpPr>
            <a:spLocks noChangeShapeType="1"/>
          </p:cNvSpPr>
          <p:nvPr/>
        </p:nvSpPr>
        <p:spPr bwMode="auto">
          <a:xfrm>
            <a:off x="0" y="1371600"/>
            <a:ext cx="8377238" cy="0"/>
          </a:xfrm>
          <a:prstGeom prst="line">
            <a:avLst/>
          </a:prstGeom>
          <a:noFill/>
          <a:ln w="12700">
            <a:solidFill>
              <a:schemeClr val="tx1"/>
            </a:solidFill>
            <a:round/>
            <a:headEnd/>
            <a:tailEnd/>
          </a:ln>
        </p:spPr>
        <p:txBody>
          <a:bodyPr wrap="none" anchor="ctr"/>
          <a:lstStyle/>
          <a:p>
            <a:endParaRPr lang="fr-FR"/>
          </a:p>
        </p:txBody>
      </p:sp>
      <p:sp>
        <p:nvSpPr>
          <p:cNvPr id="31750" name="Rectangle 5"/>
          <p:cNvSpPr>
            <a:spLocks noChangeArrowheads="1"/>
          </p:cNvSpPr>
          <p:nvPr/>
        </p:nvSpPr>
        <p:spPr bwMode="auto">
          <a:xfrm>
            <a:off x="4033838" y="6226175"/>
            <a:ext cx="184150" cy="457200"/>
          </a:xfrm>
          <a:prstGeom prst="rect">
            <a:avLst/>
          </a:prstGeom>
          <a:noFill/>
          <a:ln w="12700">
            <a:noFill/>
            <a:miter lim="800000"/>
            <a:headEnd type="none" w="sm" len="sm"/>
            <a:tailEnd type="none" w="sm" len="sm"/>
          </a:ln>
        </p:spPr>
        <p:txBody>
          <a:bodyPr wrap="none">
            <a:spAutoFit/>
          </a:bodyPr>
          <a:lstStyle/>
          <a:p>
            <a:endParaRPr lang="fr-FR"/>
          </a:p>
        </p:txBody>
      </p:sp>
      <p:sp>
        <p:nvSpPr>
          <p:cNvPr id="31751" name="Espace réservé du pied de page 8"/>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3"/>
          <p:cNvSpPr>
            <a:spLocks noGrp="1"/>
          </p:cNvSpPr>
          <p:nvPr>
            <p:ph type="sldNum" sz="quarter" idx="12"/>
          </p:nvPr>
        </p:nvSpPr>
        <p:spPr>
          <a:xfrm>
            <a:off x="6864350" y="6489700"/>
            <a:ext cx="1892300" cy="444500"/>
          </a:xfrm>
          <a:noFill/>
        </p:spPr>
        <p:txBody>
          <a:bodyPr/>
          <a:lstStyle/>
          <a:p>
            <a:fld id="{575FBDB5-7ACB-46B0-B813-260C28C8FC5F}" type="slidenum">
              <a:rPr lang="fr-FR"/>
              <a:pPr/>
              <a:t>14</a:t>
            </a:fld>
            <a:endParaRPr lang="fr-FR"/>
          </a:p>
        </p:txBody>
      </p:sp>
      <p:sp>
        <p:nvSpPr>
          <p:cNvPr id="32771" name="Rectangle 2"/>
          <p:cNvSpPr>
            <a:spLocks noChangeArrowheads="1"/>
          </p:cNvSpPr>
          <p:nvPr/>
        </p:nvSpPr>
        <p:spPr bwMode="auto">
          <a:xfrm>
            <a:off x="1066800" y="0"/>
            <a:ext cx="7391400" cy="1143000"/>
          </a:xfrm>
          <a:prstGeom prst="rect">
            <a:avLst/>
          </a:prstGeom>
          <a:noFill/>
          <a:ln w="9525">
            <a:noFill/>
            <a:miter lim="800000"/>
            <a:headEnd/>
            <a:tailEnd/>
          </a:ln>
        </p:spPr>
        <p:txBody>
          <a:bodyPr lIns="92075" tIns="46038" rIns="92075" bIns="46038" anchor="b"/>
          <a:lstStyle/>
          <a:p>
            <a:pPr algn="ctr">
              <a:lnSpc>
                <a:spcPct val="110000"/>
              </a:lnSpc>
            </a:pPr>
            <a:endParaRPr lang="fr-FR" sz="2000" b="1">
              <a:solidFill>
                <a:srgbClr val="33CC33"/>
              </a:solidFill>
              <a:latin typeface="Comic Sans MS" pitchFamily="2" charset="0"/>
            </a:endParaRPr>
          </a:p>
        </p:txBody>
      </p:sp>
      <p:sp>
        <p:nvSpPr>
          <p:cNvPr id="32772" name="Rectangle 3"/>
          <p:cNvSpPr>
            <a:spLocks noChangeArrowheads="1"/>
          </p:cNvSpPr>
          <p:nvPr/>
        </p:nvSpPr>
        <p:spPr bwMode="auto">
          <a:xfrm>
            <a:off x="152400" y="152400"/>
            <a:ext cx="8991600" cy="6172200"/>
          </a:xfrm>
          <a:prstGeom prst="rect">
            <a:avLst/>
          </a:prstGeom>
          <a:noFill/>
          <a:ln w="9525">
            <a:noFill/>
            <a:miter lim="800000"/>
            <a:headEnd/>
            <a:tailEnd/>
          </a:ln>
        </p:spPr>
        <p:txBody>
          <a:bodyPr lIns="92075" tIns="46038" rIns="92075" bIns="46038"/>
          <a:lstStyle/>
          <a:p>
            <a:pPr marL="771525" indent="-395288" algn="ctr"/>
            <a:r>
              <a:rPr lang="fr-FR" sz="2000" b="1">
                <a:solidFill>
                  <a:srgbClr val="33CC33"/>
                </a:solidFill>
                <a:latin typeface="Verdana" pitchFamily="2" charset="0"/>
              </a:rPr>
              <a:t>CHANGER DE CAP : LES LEVIERS D’ACTION : </a:t>
            </a:r>
          </a:p>
          <a:p>
            <a:pPr marL="771525" indent="-395288"/>
            <a:r>
              <a:rPr lang="fr-FR" sz="2000" b="1">
                <a:solidFill>
                  <a:srgbClr val="33CC33"/>
                </a:solidFill>
                <a:latin typeface="Verdana" pitchFamily="2" charset="0"/>
              </a:rPr>
              <a:t>Une stratégie préventive globale de maintien de la capacité de travail des salariés à tous les âges</a:t>
            </a:r>
          </a:p>
          <a:p>
            <a:pPr marL="771525" indent="-395288" algn="ctr"/>
            <a:r>
              <a:rPr lang="fr-FR" sz="2000" b="1">
                <a:solidFill>
                  <a:srgbClr val="33CC33"/>
                </a:solidFill>
                <a:latin typeface="Verdana" pitchFamily="2" charset="0"/>
              </a:rPr>
              <a:t>Le maître mot : </a:t>
            </a:r>
            <a:r>
              <a:rPr lang="fr-FR" sz="2000" b="1" u="sng">
                <a:solidFill>
                  <a:srgbClr val="33CC33"/>
                </a:solidFill>
                <a:latin typeface="Verdana" pitchFamily="2" charset="0"/>
              </a:rPr>
              <a:t>PARCOURS</a:t>
            </a:r>
            <a:r>
              <a:rPr lang="fr-FR" sz="2000" b="1">
                <a:solidFill>
                  <a:srgbClr val="33CC33"/>
                </a:solidFill>
                <a:latin typeface="Verdana" pitchFamily="2" charset="0"/>
              </a:rPr>
              <a:t> et non plus </a:t>
            </a:r>
            <a:r>
              <a:rPr lang="fr-FR" sz="2000" b="1" u="sng">
                <a:solidFill>
                  <a:srgbClr val="33CC33"/>
                </a:solidFill>
                <a:latin typeface="Verdana" pitchFamily="2" charset="0"/>
              </a:rPr>
              <a:t>ÂGE</a:t>
            </a:r>
            <a:endParaRPr lang="fr-FR" sz="1800" b="1" u="sng">
              <a:solidFill>
                <a:schemeClr val="bg2"/>
              </a:solidFill>
              <a:latin typeface="Verdana" pitchFamily="2" charset="0"/>
            </a:endParaRPr>
          </a:p>
          <a:p>
            <a:pPr marL="771525" indent="-395288">
              <a:spcBef>
                <a:spcPct val="40000"/>
              </a:spcBef>
              <a:buFont typeface="Wingdings" pitchFamily="2" charset="2"/>
              <a:buNone/>
            </a:pPr>
            <a:r>
              <a:rPr lang="fr-FR" sz="1800" b="1">
                <a:solidFill>
                  <a:schemeClr val="bg2"/>
                </a:solidFill>
                <a:latin typeface="Verdana" pitchFamily="2" charset="0"/>
              </a:rPr>
              <a:t>Une stratégie impérativement multidimensionnelle mobilisant les</a:t>
            </a:r>
          </a:p>
          <a:p>
            <a:pPr marL="771525" indent="-395288">
              <a:spcBef>
                <a:spcPct val="40000"/>
              </a:spcBef>
              <a:buFont typeface="Wingdings" pitchFamily="2" charset="2"/>
              <a:buNone/>
            </a:pPr>
            <a:r>
              <a:rPr lang="fr-FR" sz="1800" b="1">
                <a:solidFill>
                  <a:schemeClr val="bg2"/>
                </a:solidFill>
                <a:latin typeface="Verdana" pitchFamily="2" charset="0"/>
              </a:rPr>
              <a:t>leviers suivants :</a:t>
            </a:r>
          </a:p>
          <a:p>
            <a:pPr marL="771525" indent="-395288">
              <a:spcBef>
                <a:spcPct val="40000"/>
              </a:spcBef>
              <a:buFont typeface="Wingdings" pitchFamily="2" charset="2"/>
              <a:buChar char="Ø"/>
            </a:pPr>
            <a:r>
              <a:rPr lang="fr-FR" sz="1800" b="1">
                <a:solidFill>
                  <a:schemeClr val="bg2"/>
                </a:solidFill>
                <a:latin typeface="Verdana" pitchFamily="2" charset="0"/>
              </a:rPr>
              <a:t>Offre de perspectives professionnelles</a:t>
            </a:r>
            <a:r>
              <a:rPr lang="fr-FR" sz="1800">
                <a:solidFill>
                  <a:schemeClr val="bg2"/>
                </a:solidFill>
                <a:latin typeface="Verdana" pitchFamily="2" charset="0"/>
              </a:rPr>
              <a:t> </a:t>
            </a:r>
            <a:r>
              <a:rPr lang="fr-FR" sz="1600">
                <a:solidFill>
                  <a:schemeClr val="bg2"/>
                </a:solidFill>
                <a:latin typeface="Verdana" pitchFamily="2" charset="0"/>
              </a:rPr>
              <a:t>aux différents âges avec une gestion prévisionnelle des parcours et des compétences</a:t>
            </a:r>
            <a:endParaRPr lang="fr-FR" sz="1200">
              <a:solidFill>
                <a:schemeClr val="bg2"/>
              </a:solidFill>
              <a:latin typeface="Verdana" pitchFamily="2" charset="0"/>
            </a:endParaRPr>
          </a:p>
          <a:p>
            <a:pPr marL="771525" indent="-395288">
              <a:spcBef>
                <a:spcPct val="40000"/>
              </a:spcBef>
              <a:buFont typeface="Wingdings" pitchFamily="2" charset="2"/>
              <a:buChar char="Ø"/>
            </a:pPr>
            <a:r>
              <a:rPr lang="fr-FR" sz="1800" b="1">
                <a:solidFill>
                  <a:schemeClr val="bg2"/>
                </a:solidFill>
                <a:latin typeface="Verdana" pitchFamily="2" charset="0"/>
              </a:rPr>
              <a:t>Développement de parcours de formation</a:t>
            </a:r>
            <a:r>
              <a:rPr lang="fr-FR" sz="1800">
                <a:solidFill>
                  <a:schemeClr val="bg2"/>
                </a:solidFill>
                <a:latin typeface="Verdana" pitchFamily="2" charset="0"/>
              </a:rPr>
              <a:t> </a:t>
            </a:r>
            <a:r>
              <a:rPr lang="fr-FR" sz="1600">
                <a:solidFill>
                  <a:schemeClr val="bg2"/>
                </a:solidFill>
                <a:latin typeface="Verdana" pitchFamily="2" charset="0"/>
              </a:rPr>
              <a:t>en connexion avec les parcours professionnels avec une attention particulière à la formation des plus de 40 ans (cf. Eurostat).</a:t>
            </a:r>
          </a:p>
          <a:p>
            <a:pPr marL="771525" indent="-395288">
              <a:spcBef>
                <a:spcPct val="40000"/>
              </a:spcBef>
              <a:buFont typeface="Wingdings" pitchFamily="2" charset="2"/>
              <a:buChar char="Ø"/>
            </a:pPr>
            <a:r>
              <a:rPr lang="fr-FR" sz="1800" b="1">
                <a:solidFill>
                  <a:schemeClr val="bg2"/>
                </a:solidFill>
                <a:latin typeface="Verdana" pitchFamily="2" charset="0"/>
              </a:rPr>
              <a:t>Amélioration des conditions de travail, de la santé au travail</a:t>
            </a:r>
            <a:r>
              <a:rPr lang="fr-FR" sz="1800">
                <a:solidFill>
                  <a:schemeClr val="bg2"/>
                </a:solidFill>
                <a:latin typeface="Verdana" pitchFamily="2" charset="0"/>
              </a:rPr>
              <a:t> </a:t>
            </a:r>
            <a:r>
              <a:rPr lang="fr-FR" sz="1600">
                <a:solidFill>
                  <a:schemeClr val="bg2"/>
                </a:solidFill>
                <a:latin typeface="Verdana" pitchFamily="2" charset="0"/>
              </a:rPr>
              <a:t>et plus largement du </a:t>
            </a:r>
            <a:r>
              <a:rPr lang="fr-FR" sz="1600" b="1">
                <a:solidFill>
                  <a:schemeClr val="bg2"/>
                </a:solidFill>
                <a:latin typeface="Verdana" pitchFamily="2" charset="0"/>
              </a:rPr>
              <a:t>bien-être au travail</a:t>
            </a:r>
          </a:p>
          <a:p>
            <a:pPr marL="771525" indent="-395288">
              <a:spcBef>
                <a:spcPct val="40000"/>
              </a:spcBef>
              <a:buFont typeface="Wingdings" pitchFamily="2" charset="2"/>
              <a:buChar char="Ø"/>
            </a:pPr>
            <a:r>
              <a:rPr lang="fr-FR" sz="1800" b="1">
                <a:solidFill>
                  <a:schemeClr val="bg2"/>
                </a:solidFill>
                <a:latin typeface="Verdana" pitchFamily="2" charset="0"/>
              </a:rPr>
              <a:t>Reconnaissance  de l’expérience et de l’entretien du capital humain  comme atouts pour l’entreprise</a:t>
            </a:r>
            <a:endParaRPr lang="fr-FR" sz="1800">
              <a:solidFill>
                <a:schemeClr val="bg2"/>
              </a:solidFill>
              <a:latin typeface="Verdana" pitchFamily="2" charset="0"/>
            </a:endParaRPr>
          </a:p>
          <a:p>
            <a:pPr marL="771525" indent="-395288">
              <a:spcBef>
                <a:spcPct val="40000"/>
              </a:spcBef>
              <a:buFont typeface="Wingdings" pitchFamily="2" charset="2"/>
              <a:buChar char="Ø"/>
            </a:pPr>
            <a:r>
              <a:rPr lang="fr-FR" sz="1800" b="1">
                <a:solidFill>
                  <a:schemeClr val="bg2"/>
                </a:solidFill>
                <a:latin typeface="Verdana" pitchFamily="2" charset="0"/>
              </a:rPr>
              <a:t>Revoir l’organisation du travail </a:t>
            </a:r>
            <a:r>
              <a:rPr lang="fr-FR" sz="1600">
                <a:solidFill>
                  <a:schemeClr val="bg2"/>
                </a:solidFill>
                <a:latin typeface="Verdana" pitchFamily="2" charset="0"/>
              </a:rPr>
              <a:t>afin de </a:t>
            </a:r>
            <a:r>
              <a:rPr lang="fr-FR" sz="1600" b="1">
                <a:solidFill>
                  <a:schemeClr val="bg2"/>
                </a:solidFill>
                <a:latin typeface="Verdana" pitchFamily="2" charset="0"/>
              </a:rPr>
              <a:t>favoriser la coopération entre les âges</a:t>
            </a:r>
            <a:r>
              <a:rPr lang="fr-FR" sz="1600">
                <a:solidFill>
                  <a:schemeClr val="bg2"/>
                </a:solidFill>
                <a:latin typeface="Verdana" pitchFamily="2" charset="0"/>
              </a:rPr>
              <a:t> et les générations et </a:t>
            </a:r>
            <a:r>
              <a:rPr lang="fr-FR" sz="1600" b="1">
                <a:solidFill>
                  <a:schemeClr val="bg2"/>
                </a:solidFill>
                <a:latin typeface="Verdana" pitchFamily="2" charset="0"/>
              </a:rPr>
              <a:t>les transferts de compétences</a:t>
            </a:r>
            <a:r>
              <a:rPr lang="fr-FR" sz="1800">
                <a:solidFill>
                  <a:schemeClr val="bg2"/>
                </a:solidFill>
                <a:latin typeface="Verdana" pitchFamily="2" charset="0"/>
              </a:rPr>
              <a:t>.</a:t>
            </a:r>
          </a:p>
          <a:p>
            <a:pPr marL="771525" indent="-395288">
              <a:spcBef>
                <a:spcPct val="40000"/>
              </a:spcBef>
              <a:buFont typeface="Wingdings" pitchFamily="2" charset="2"/>
              <a:buChar char="Ø"/>
            </a:pPr>
            <a:r>
              <a:rPr lang="fr-FR" sz="1800">
                <a:solidFill>
                  <a:schemeClr val="bg2"/>
                </a:solidFill>
                <a:latin typeface="Verdana" pitchFamily="2" charset="0"/>
              </a:rPr>
              <a:t>Expérimentation et évaluation des actions</a:t>
            </a:r>
          </a:p>
          <a:p>
            <a:pPr marL="771525" indent="-395288">
              <a:spcBef>
                <a:spcPct val="40000"/>
              </a:spcBef>
              <a:buFont typeface="Wingdings" pitchFamily="2" charset="2"/>
              <a:buChar char="Ø"/>
            </a:pPr>
            <a:endParaRPr lang="fr-FR" sz="1800">
              <a:solidFill>
                <a:schemeClr val="bg2"/>
              </a:solidFill>
              <a:latin typeface="Verdana" pitchFamily="2" charset="0"/>
            </a:endParaRPr>
          </a:p>
        </p:txBody>
      </p:sp>
      <p:sp>
        <p:nvSpPr>
          <p:cNvPr id="32773" name="Rectangle 4"/>
          <p:cNvSpPr>
            <a:spLocks noChangeArrowheads="1"/>
          </p:cNvSpPr>
          <p:nvPr/>
        </p:nvSpPr>
        <p:spPr bwMode="auto">
          <a:xfrm>
            <a:off x="4360863" y="6340475"/>
            <a:ext cx="184150" cy="304800"/>
          </a:xfrm>
          <a:prstGeom prst="rect">
            <a:avLst/>
          </a:prstGeom>
          <a:noFill/>
          <a:ln w="12700">
            <a:noFill/>
            <a:miter lim="800000"/>
            <a:headEnd type="none" w="sm" len="sm"/>
            <a:tailEnd type="none" w="sm" len="sm"/>
          </a:ln>
        </p:spPr>
        <p:txBody>
          <a:bodyPr wrap="none">
            <a:spAutoFit/>
          </a:bodyPr>
          <a:lstStyle/>
          <a:p>
            <a:pPr algn="ctr"/>
            <a:endParaRPr lang="fr-FR" sz="1400"/>
          </a:p>
        </p:txBody>
      </p:sp>
      <p:sp>
        <p:nvSpPr>
          <p:cNvPr id="32774" name="Rectangle 5"/>
          <p:cNvSpPr>
            <a:spLocks noChangeArrowheads="1"/>
          </p:cNvSpPr>
          <p:nvPr/>
        </p:nvSpPr>
        <p:spPr bwMode="auto">
          <a:xfrm>
            <a:off x="2362200" y="6400800"/>
            <a:ext cx="5562600" cy="457200"/>
          </a:xfrm>
          <a:prstGeom prst="rect">
            <a:avLst/>
          </a:prstGeom>
          <a:noFill/>
          <a:ln w="12700">
            <a:noFill/>
            <a:miter lim="800000"/>
            <a:headEnd type="none" w="sm" len="sm"/>
            <a:tailEnd type="none" w="sm" len="sm"/>
          </a:ln>
        </p:spPr>
        <p:txBody>
          <a:bodyPr>
            <a:spAutoFit/>
          </a:bodyPr>
          <a:lstStyle/>
          <a:p>
            <a:endParaRPr lang="fr-FR"/>
          </a:p>
        </p:txBody>
      </p:sp>
      <p:sp>
        <p:nvSpPr>
          <p:cNvPr id="32775" name="Rectangle 8"/>
          <p:cNvSpPr>
            <a:spLocks noChangeArrowheads="1"/>
          </p:cNvSpPr>
          <p:nvPr/>
        </p:nvSpPr>
        <p:spPr bwMode="auto">
          <a:xfrm>
            <a:off x="5648325" y="5930900"/>
            <a:ext cx="412750" cy="457200"/>
          </a:xfrm>
          <a:prstGeom prst="rect">
            <a:avLst/>
          </a:prstGeom>
          <a:noFill/>
          <a:ln w="12700">
            <a:noFill/>
            <a:miter lim="800000"/>
            <a:headEnd type="none" w="sm" len="sm"/>
            <a:tailEnd type="none" w="sm" len="sm"/>
          </a:ln>
        </p:spPr>
        <p:txBody>
          <a:bodyPr wrap="none">
            <a:spAutoFit/>
          </a:bodyPr>
          <a:lstStyle/>
          <a:p>
            <a:r>
              <a:rPr lang="fr-FR"/>
              <a:t>   </a:t>
            </a:r>
          </a:p>
        </p:txBody>
      </p:sp>
      <p:sp>
        <p:nvSpPr>
          <p:cNvPr id="32776" name="Rectangle 9"/>
          <p:cNvSpPr>
            <a:spLocks noChangeArrowheads="1"/>
          </p:cNvSpPr>
          <p:nvPr/>
        </p:nvSpPr>
        <p:spPr bwMode="auto">
          <a:xfrm>
            <a:off x="6324600" y="5989638"/>
            <a:ext cx="698500" cy="457200"/>
          </a:xfrm>
          <a:prstGeom prst="rect">
            <a:avLst/>
          </a:prstGeom>
          <a:noFill/>
          <a:ln w="12700">
            <a:noFill/>
            <a:miter lim="800000"/>
            <a:headEnd type="none" w="sm" len="sm"/>
            <a:tailEnd type="none" w="sm" len="sm"/>
          </a:ln>
        </p:spPr>
        <p:txBody>
          <a:bodyPr>
            <a:spAutoFit/>
          </a:bodyPr>
          <a:lstStyle/>
          <a:p>
            <a:r>
              <a:rPr lang="fr-FR"/>
              <a:t>  </a:t>
            </a:r>
            <a:r>
              <a:rPr lang="fr-FR" sz="1400"/>
              <a:t> </a:t>
            </a:r>
          </a:p>
        </p:txBody>
      </p:sp>
      <p:sp>
        <p:nvSpPr>
          <p:cNvPr id="32777" name="Espace réservé du pied de page 9"/>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u numéro de diapositive 3"/>
          <p:cNvSpPr>
            <a:spLocks noGrp="1"/>
          </p:cNvSpPr>
          <p:nvPr>
            <p:ph type="sldNum" sz="quarter" idx="12"/>
          </p:nvPr>
        </p:nvSpPr>
        <p:spPr>
          <a:noFill/>
        </p:spPr>
        <p:txBody>
          <a:bodyPr/>
          <a:lstStyle/>
          <a:p>
            <a:fld id="{BE895B44-0C7A-4491-9083-103424781F90}" type="slidenum">
              <a:rPr lang="fr-FR"/>
              <a:pPr/>
              <a:t>15</a:t>
            </a:fld>
            <a:endParaRPr lang="fr-FR"/>
          </a:p>
        </p:txBody>
      </p:sp>
      <p:sp>
        <p:nvSpPr>
          <p:cNvPr id="33795" name="Rectangle 2"/>
          <p:cNvSpPr>
            <a:spLocks noChangeArrowheads="1"/>
          </p:cNvSpPr>
          <p:nvPr/>
        </p:nvSpPr>
        <p:spPr bwMode="auto">
          <a:xfrm>
            <a:off x="1066800" y="0"/>
            <a:ext cx="7391400" cy="1143000"/>
          </a:xfrm>
          <a:prstGeom prst="rect">
            <a:avLst/>
          </a:prstGeom>
          <a:noFill/>
          <a:ln w="9525">
            <a:noFill/>
            <a:miter lim="800000"/>
            <a:headEnd/>
            <a:tailEnd/>
          </a:ln>
        </p:spPr>
        <p:txBody>
          <a:bodyPr lIns="92075" tIns="46038" rIns="92075" bIns="46038" anchor="b"/>
          <a:lstStyle/>
          <a:p>
            <a:pPr algn="ctr">
              <a:lnSpc>
                <a:spcPct val="110000"/>
              </a:lnSpc>
            </a:pPr>
            <a:endParaRPr lang="fr-FR" sz="2000" b="1">
              <a:solidFill>
                <a:srgbClr val="33CC33"/>
              </a:solidFill>
              <a:latin typeface="Comic Sans MS" pitchFamily="2" charset="0"/>
            </a:endParaRPr>
          </a:p>
        </p:txBody>
      </p:sp>
      <p:sp>
        <p:nvSpPr>
          <p:cNvPr id="33796" name="Rectangle 3"/>
          <p:cNvSpPr>
            <a:spLocks noChangeArrowheads="1"/>
          </p:cNvSpPr>
          <p:nvPr/>
        </p:nvSpPr>
        <p:spPr bwMode="auto">
          <a:xfrm>
            <a:off x="0" y="0"/>
            <a:ext cx="9144000" cy="5791200"/>
          </a:xfrm>
          <a:prstGeom prst="rect">
            <a:avLst/>
          </a:prstGeom>
          <a:noFill/>
          <a:ln w="9525">
            <a:noFill/>
            <a:miter lim="800000"/>
            <a:headEnd/>
            <a:tailEnd/>
          </a:ln>
        </p:spPr>
        <p:txBody>
          <a:bodyPr lIns="92075" tIns="46038" rIns="92075" bIns="46038"/>
          <a:lstStyle/>
          <a:p>
            <a:pPr marL="771525" indent="-395288" algn="ctr"/>
            <a:endParaRPr lang="fr-FR" b="1">
              <a:solidFill>
                <a:srgbClr val="33CC33"/>
              </a:solidFill>
              <a:latin typeface="Verdana" pitchFamily="2" charset="0"/>
            </a:endParaRPr>
          </a:p>
          <a:p>
            <a:pPr marL="771525" indent="-395288" algn="ctr"/>
            <a:endParaRPr lang="fr-FR" b="1">
              <a:solidFill>
                <a:srgbClr val="33CC33"/>
              </a:solidFill>
              <a:latin typeface="Verdana" pitchFamily="2" charset="0"/>
            </a:endParaRPr>
          </a:p>
          <a:p>
            <a:pPr marL="771525" indent="-395288" algn="ctr"/>
            <a:r>
              <a:rPr lang="fr-FR" b="1">
                <a:solidFill>
                  <a:srgbClr val="33CC33"/>
                </a:solidFill>
                <a:latin typeface="Verdana" pitchFamily="2" charset="0"/>
              </a:rPr>
              <a:t>Relever le défi du vieillissement</a:t>
            </a:r>
          </a:p>
          <a:p>
            <a:pPr marL="771525" indent="-395288" algn="ctr"/>
            <a:endParaRPr lang="fr-FR" b="1">
              <a:solidFill>
                <a:srgbClr val="33CC33"/>
              </a:solidFill>
              <a:latin typeface="Verdana" pitchFamily="2" charset="0"/>
            </a:endParaRPr>
          </a:p>
          <a:p>
            <a:pPr marL="771525" indent="-395288" algn="ctr"/>
            <a:r>
              <a:rPr lang="fr-FR" b="1">
                <a:solidFill>
                  <a:srgbClr val="33CC33"/>
                </a:solidFill>
                <a:latin typeface="Verdana" pitchFamily="2" charset="0"/>
              </a:rPr>
              <a:t>Les générations actives ne peuvent plus « porter » l’activité et les transferts sociaux.</a:t>
            </a:r>
          </a:p>
          <a:p>
            <a:pPr marL="771525" indent="-395288" algn="ctr"/>
            <a:endParaRPr lang="fr-FR" b="1">
              <a:solidFill>
                <a:srgbClr val="33CC33"/>
              </a:solidFill>
              <a:latin typeface="Verdana" pitchFamily="2" charset="0"/>
            </a:endParaRPr>
          </a:p>
          <a:p>
            <a:pPr marL="771525" indent="-395288">
              <a:spcBef>
                <a:spcPct val="40000"/>
              </a:spcBef>
            </a:pPr>
            <a:endParaRPr lang="fr-FR" sz="1800" b="1">
              <a:solidFill>
                <a:schemeClr val="bg2"/>
              </a:solidFill>
              <a:latin typeface="Verdana" pitchFamily="2" charset="0"/>
            </a:endParaRPr>
          </a:p>
          <a:p>
            <a:pPr marL="771525" indent="-395288">
              <a:spcBef>
                <a:spcPct val="40000"/>
              </a:spcBef>
              <a:spcAft>
                <a:spcPts val="1200"/>
              </a:spcAft>
            </a:pPr>
            <a:r>
              <a:rPr lang="fr-FR" sz="1800" b="1">
                <a:solidFill>
                  <a:schemeClr val="bg2"/>
                </a:solidFill>
                <a:latin typeface="Verdana" pitchFamily="2" charset="0"/>
              </a:rPr>
              <a:t>	</a:t>
            </a:r>
            <a:r>
              <a:rPr lang="fr-FR" b="1">
                <a:solidFill>
                  <a:schemeClr val="bg2"/>
                </a:solidFill>
                <a:latin typeface="Verdana" pitchFamily="2" charset="0"/>
              </a:rPr>
              <a:t>Le pacte entre les générations pour l’emploi et la retraite doit être refondée sur une nouvelle solidarité des âges au travail et une nouvelle répartition des temps de travail et de non travail indemnisé sur le cycle de vie.</a:t>
            </a:r>
            <a:endParaRPr lang="fr-FR">
              <a:solidFill>
                <a:schemeClr val="bg2"/>
              </a:solidFill>
              <a:latin typeface="Verdana" pitchFamily="2" charset="0"/>
            </a:endParaRPr>
          </a:p>
        </p:txBody>
      </p:sp>
      <p:sp>
        <p:nvSpPr>
          <p:cNvPr id="33797" name="Rectangle 4"/>
          <p:cNvSpPr>
            <a:spLocks noChangeArrowheads="1"/>
          </p:cNvSpPr>
          <p:nvPr/>
        </p:nvSpPr>
        <p:spPr bwMode="auto">
          <a:xfrm>
            <a:off x="4360863" y="6340475"/>
            <a:ext cx="184150" cy="304800"/>
          </a:xfrm>
          <a:prstGeom prst="rect">
            <a:avLst/>
          </a:prstGeom>
          <a:noFill/>
          <a:ln w="12700">
            <a:noFill/>
            <a:miter lim="800000"/>
            <a:headEnd type="none" w="sm" len="sm"/>
            <a:tailEnd type="none" w="sm" len="sm"/>
          </a:ln>
        </p:spPr>
        <p:txBody>
          <a:bodyPr wrap="none">
            <a:spAutoFit/>
          </a:bodyPr>
          <a:lstStyle/>
          <a:p>
            <a:pPr algn="ctr"/>
            <a:endParaRPr lang="fr-FR" sz="1400"/>
          </a:p>
        </p:txBody>
      </p:sp>
      <p:sp>
        <p:nvSpPr>
          <p:cNvPr id="33798" name="Rectangle 5"/>
          <p:cNvSpPr>
            <a:spLocks noChangeArrowheads="1"/>
          </p:cNvSpPr>
          <p:nvPr/>
        </p:nvSpPr>
        <p:spPr bwMode="auto">
          <a:xfrm>
            <a:off x="2362200" y="6400800"/>
            <a:ext cx="5562600" cy="457200"/>
          </a:xfrm>
          <a:prstGeom prst="rect">
            <a:avLst/>
          </a:prstGeom>
          <a:noFill/>
          <a:ln w="12700">
            <a:noFill/>
            <a:miter lim="800000"/>
            <a:headEnd type="none" w="sm" len="sm"/>
            <a:tailEnd type="none" w="sm" len="sm"/>
          </a:ln>
        </p:spPr>
        <p:txBody>
          <a:bodyPr>
            <a:spAutoFit/>
          </a:bodyPr>
          <a:lstStyle/>
          <a:p>
            <a:endParaRPr lang="fr-FR"/>
          </a:p>
        </p:txBody>
      </p:sp>
      <p:sp>
        <p:nvSpPr>
          <p:cNvPr id="33799" name="Espace réservé du pied de page 7"/>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numéro de diapositive 3"/>
          <p:cNvSpPr>
            <a:spLocks noGrp="1"/>
          </p:cNvSpPr>
          <p:nvPr>
            <p:ph type="sldNum" sz="quarter" idx="12"/>
          </p:nvPr>
        </p:nvSpPr>
        <p:spPr>
          <a:noFill/>
        </p:spPr>
        <p:txBody>
          <a:bodyPr/>
          <a:lstStyle/>
          <a:p>
            <a:fld id="{9C64CB51-46D3-42CF-8C4D-607861FB00F7}" type="slidenum">
              <a:rPr lang="fr-FR"/>
              <a:pPr/>
              <a:t>16</a:t>
            </a:fld>
            <a:endParaRPr lang="fr-FR"/>
          </a:p>
        </p:txBody>
      </p:sp>
      <p:sp>
        <p:nvSpPr>
          <p:cNvPr id="34819" name="Rectangle 2"/>
          <p:cNvSpPr>
            <a:spLocks noChangeArrowheads="1"/>
          </p:cNvSpPr>
          <p:nvPr/>
        </p:nvSpPr>
        <p:spPr bwMode="auto">
          <a:xfrm>
            <a:off x="1066800" y="0"/>
            <a:ext cx="7391400" cy="1143000"/>
          </a:xfrm>
          <a:prstGeom prst="rect">
            <a:avLst/>
          </a:prstGeom>
          <a:noFill/>
          <a:ln w="9525">
            <a:noFill/>
            <a:miter lim="800000"/>
            <a:headEnd/>
            <a:tailEnd/>
          </a:ln>
        </p:spPr>
        <p:txBody>
          <a:bodyPr lIns="92075" tIns="46038" rIns="92075" bIns="46038" anchor="b"/>
          <a:lstStyle/>
          <a:p>
            <a:pPr algn="ctr">
              <a:lnSpc>
                <a:spcPct val="110000"/>
              </a:lnSpc>
            </a:pPr>
            <a:endParaRPr lang="fr-FR" sz="2000" b="1">
              <a:solidFill>
                <a:srgbClr val="33CC33"/>
              </a:solidFill>
              <a:latin typeface="Comic Sans MS" pitchFamily="2" charset="0"/>
            </a:endParaRPr>
          </a:p>
        </p:txBody>
      </p:sp>
      <p:sp>
        <p:nvSpPr>
          <p:cNvPr id="34820" name="Rectangle 3"/>
          <p:cNvSpPr>
            <a:spLocks noChangeArrowheads="1"/>
          </p:cNvSpPr>
          <p:nvPr/>
        </p:nvSpPr>
        <p:spPr bwMode="auto">
          <a:xfrm>
            <a:off x="0" y="228600"/>
            <a:ext cx="9144000" cy="5791200"/>
          </a:xfrm>
          <a:prstGeom prst="rect">
            <a:avLst/>
          </a:prstGeom>
          <a:noFill/>
          <a:ln w="9525">
            <a:noFill/>
            <a:miter lim="800000"/>
            <a:headEnd/>
            <a:tailEnd/>
          </a:ln>
        </p:spPr>
        <p:txBody>
          <a:bodyPr lIns="92075" tIns="46038" rIns="92075" bIns="46038"/>
          <a:lstStyle/>
          <a:p>
            <a:pPr marL="771525" indent="-395288" algn="ctr"/>
            <a:r>
              <a:rPr lang="fr-FR" b="1">
                <a:solidFill>
                  <a:srgbClr val="33CC33"/>
                </a:solidFill>
                <a:latin typeface="Verdana" pitchFamily="2" charset="0"/>
              </a:rPr>
              <a:t>Le pacte de solidarité entre les générations pour la retraite de l’après seconde guerre mondiale :</a:t>
            </a:r>
          </a:p>
          <a:p>
            <a:pPr marL="771525" indent="-395288" algn="ctr"/>
            <a:endParaRPr lang="fr-FR" b="1">
              <a:solidFill>
                <a:srgbClr val="33CC33"/>
              </a:solidFill>
              <a:latin typeface="Verdana" pitchFamily="2" charset="0"/>
            </a:endParaRPr>
          </a:p>
          <a:p>
            <a:pPr marL="771525" indent="-395288">
              <a:spcBef>
                <a:spcPct val="40000"/>
              </a:spcBef>
              <a:buFont typeface="Wingdings" pitchFamily="2" charset="2"/>
              <a:buChar char="Ø"/>
            </a:pPr>
            <a:r>
              <a:rPr lang="fr-FR" sz="1800" b="1">
                <a:solidFill>
                  <a:schemeClr val="bg2"/>
                </a:solidFill>
                <a:latin typeface="Verdana" pitchFamily="2" charset="0"/>
              </a:rPr>
              <a:t>Portait sur les manières de répartir les temps de travail et de non travail indemnisé entre les générations</a:t>
            </a:r>
          </a:p>
          <a:p>
            <a:pPr marL="771525" indent="-395288">
              <a:spcBef>
                <a:spcPct val="40000"/>
              </a:spcBef>
              <a:buFont typeface="Wingdings" pitchFamily="2" charset="2"/>
              <a:buChar char="Ø"/>
            </a:pPr>
            <a:r>
              <a:rPr lang="fr-FR" sz="1800" b="1">
                <a:solidFill>
                  <a:schemeClr val="bg2"/>
                </a:solidFill>
                <a:latin typeface="Verdana" pitchFamily="2" charset="0"/>
              </a:rPr>
              <a:t>En échange d’un droit à quelques années de repos pour la vieillesse, jeunes adultes et adultes se réservaient l’emploi de manière stable et durable après une courte période de formation.</a:t>
            </a:r>
          </a:p>
          <a:p>
            <a:pPr marL="771525" indent="-395288">
              <a:spcBef>
                <a:spcPct val="40000"/>
              </a:spcBef>
              <a:buFont typeface="Wingdings" pitchFamily="2" charset="2"/>
              <a:buChar char="Ø"/>
            </a:pPr>
            <a:r>
              <a:rPr lang="fr-FR" sz="1800" b="1">
                <a:solidFill>
                  <a:schemeClr val="bg2"/>
                </a:solidFill>
                <a:latin typeface="Verdana" pitchFamily="2" charset="0"/>
              </a:rPr>
              <a:t>Depuis, la vie de travail s’est considérablement raccourcie, alors que l’espérance de vie a progressé</a:t>
            </a:r>
          </a:p>
          <a:p>
            <a:pPr marL="771525" indent="-395288">
              <a:spcBef>
                <a:spcPct val="40000"/>
              </a:spcBef>
              <a:buFont typeface="Wingdings" pitchFamily="2" charset="2"/>
              <a:buChar char="Ø"/>
            </a:pPr>
            <a:r>
              <a:rPr lang="fr-FR" sz="1800" b="1">
                <a:solidFill>
                  <a:schemeClr val="bg2"/>
                </a:solidFill>
                <a:latin typeface="Verdana" pitchFamily="2" charset="0"/>
              </a:rPr>
              <a:t>OCDE (1998) : </a:t>
            </a:r>
          </a:p>
          <a:p>
            <a:pPr marL="1228725" lvl="1" indent="-395288">
              <a:spcBef>
                <a:spcPct val="40000"/>
              </a:spcBef>
              <a:buFont typeface="Wingdings" pitchFamily="2" charset="2"/>
              <a:buChar char="Ø"/>
            </a:pPr>
            <a:r>
              <a:rPr lang="fr-FR" sz="1800" b="1">
                <a:solidFill>
                  <a:schemeClr val="bg2"/>
                </a:solidFill>
                <a:latin typeface="Verdana" pitchFamily="2" charset="0"/>
              </a:rPr>
              <a:t>En 1960 un homme moyen travaillait 50 ans sur ses 68 ans de vie.</a:t>
            </a:r>
          </a:p>
          <a:p>
            <a:pPr marL="1228725" lvl="1" indent="-395288">
              <a:spcBef>
                <a:spcPct val="40000"/>
              </a:spcBef>
              <a:buFont typeface="Wingdings" pitchFamily="2" charset="2"/>
              <a:buChar char="Ø"/>
            </a:pPr>
            <a:r>
              <a:rPr lang="fr-FR" sz="1800" b="1">
                <a:solidFill>
                  <a:schemeClr val="bg2"/>
                </a:solidFill>
                <a:latin typeface="Verdana" pitchFamily="2" charset="0"/>
              </a:rPr>
              <a:t>En 1995 un homme moyen travaillait 38 ans sur ses 76 ans de vie. </a:t>
            </a:r>
            <a:endParaRPr lang="fr-FR" sz="1600">
              <a:solidFill>
                <a:schemeClr val="bg2"/>
              </a:solidFill>
              <a:latin typeface="Verdana" pitchFamily="2" charset="0"/>
            </a:endParaRPr>
          </a:p>
        </p:txBody>
      </p:sp>
      <p:sp>
        <p:nvSpPr>
          <p:cNvPr id="34821" name="Rectangle 4"/>
          <p:cNvSpPr>
            <a:spLocks noChangeArrowheads="1"/>
          </p:cNvSpPr>
          <p:nvPr/>
        </p:nvSpPr>
        <p:spPr bwMode="auto">
          <a:xfrm>
            <a:off x="4360863" y="6340475"/>
            <a:ext cx="184150" cy="304800"/>
          </a:xfrm>
          <a:prstGeom prst="rect">
            <a:avLst/>
          </a:prstGeom>
          <a:noFill/>
          <a:ln w="12700">
            <a:noFill/>
            <a:miter lim="800000"/>
            <a:headEnd type="none" w="sm" len="sm"/>
            <a:tailEnd type="none" w="sm" len="sm"/>
          </a:ln>
        </p:spPr>
        <p:txBody>
          <a:bodyPr wrap="none">
            <a:spAutoFit/>
          </a:bodyPr>
          <a:lstStyle/>
          <a:p>
            <a:pPr algn="ctr"/>
            <a:endParaRPr lang="fr-FR" sz="1400"/>
          </a:p>
        </p:txBody>
      </p:sp>
      <p:sp>
        <p:nvSpPr>
          <p:cNvPr id="34822" name="Rectangle 5"/>
          <p:cNvSpPr>
            <a:spLocks noChangeArrowheads="1"/>
          </p:cNvSpPr>
          <p:nvPr/>
        </p:nvSpPr>
        <p:spPr bwMode="auto">
          <a:xfrm>
            <a:off x="2362200" y="6400800"/>
            <a:ext cx="5562600" cy="457200"/>
          </a:xfrm>
          <a:prstGeom prst="rect">
            <a:avLst/>
          </a:prstGeom>
          <a:noFill/>
          <a:ln w="12700">
            <a:noFill/>
            <a:miter lim="800000"/>
            <a:headEnd type="none" w="sm" len="sm"/>
            <a:tailEnd type="none" w="sm" len="sm"/>
          </a:ln>
        </p:spPr>
        <p:txBody>
          <a:bodyPr>
            <a:spAutoFit/>
          </a:bodyPr>
          <a:lstStyle/>
          <a:p>
            <a:endParaRPr lang="fr-FR"/>
          </a:p>
        </p:txBody>
      </p:sp>
      <p:sp>
        <p:nvSpPr>
          <p:cNvPr id="34823" name="Espace réservé du pied de page 7"/>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u numéro de diapositive 3"/>
          <p:cNvSpPr>
            <a:spLocks noGrp="1"/>
          </p:cNvSpPr>
          <p:nvPr>
            <p:ph type="sldNum" sz="quarter" idx="12"/>
          </p:nvPr>
        </p:nvSpPr>
        <p:spPr>
          <a:noFill/>
        </p:spPr>
        <p:txBody>
          <a:bodyPr/>
          <a:lstStyle/>
          <a:p>
            <a:fld id="{A2D4D278-3BF5-41AA-B91E-C32B12580933}" type="slidenum">
              <a:rPr lang="fr-FR"/>
              <a:pPr/>
              <a:t>17</a:t>
            </a:fld>
            <a:endParaRPr lang="fr-FR"/>
          </a:p>
        </p:txBody>
      </p:sp>
      <p:sp>
        <p:nvSpPr>
          <p:cNvPr id="35843" name="Rectangle 2"/>
          <p:cNvSpPr>
            <a:spLocks noChangeArrowheads="1"/>
          </p:cNvSpPr>
          <p:nvPr/>
        </p:nvSpPr>
        <p:spPr bwMode="auto">
          <a:xfrm>
            <a:off x="228600" y="381000"/>
            <a:ext cx="8686800" cy="914400"/>
          </a:xfrm>
          <a:prstGeom prst="rect">
            <a:avLst/>
          </a:prstGeom>
          <a:noFill/>
          <a:ln w="9525">
            <a:noFill/>
            <a:miter lim="800000"/>
            <a:headEnd/>
            <a:tailEnd/>
          </a:ln>
        </p:spPr>
        <p:txBody>
          <a:bodyPr lIns="92075" tIns="46038" rIns="92075" bIns="46038" anchor="b"/>
          <a:lstStyle/>
          <a:p>
            <a:pPr algn="ctr">
              <a:lnSpc>
                <a:spcPct val="90000"/>
              </a:lnSpc>
            </a:pPr>
            <a:endParaRPr lang="fr-FR">
              <a:solidFill>
                <a:srgbClr val="33CC33"/>
              </a:solidFill>
              <a:latin typeface="Comic Sans MS" pitchFamily="2" charset="0"/>
            </a:endParaRPr>
          </a:p>
        </p:txBody>
      </p:sp>
      <p:sp>
        <p:nvSpPr>
          <p:cNvPr id="35844" name="Rectangle 3"/>
          <p:cNvSpPr>
            <a:spLocks noChangeArrowheads="1"/>
          </p:cNvSpPr>
          <p:nvPr/>
        </p:nvSpPr>
        <p:spPr bwMode="auto">
          <a:xfrm>
            <a:off x="228600" y="0"/>
            <a:ext cx="8534400" cy="6019800"/>
          </a:xfrm>
          <a:prstGeom prst="rect">
            <a:avLst/>
          </a:prstGeom>
          <a:noFill/>
          <a:ln w="9525">
            <a:noFill/>
            <a:miter lim="800000"/>
            <a:headEnd/>
            <a:tailEnd/>
          </a:ln>
        </p:spPr>
        <p:txBody>
          <a:bodyPr lIns="92075" tIns="46038" rIns="92075" bIns="46038"/>
          <a:lstStyle/>
          <a:p>
            <a:pPr algn="ctr">
              <a:spcBef>
                <a:spcPct val="40000"/>
              </a:spcBef>
              <a:buFont typeface="Wingdings" pitchFamily="2" charset="2"/>
              <a:buNone/>
            </a:pPr>
            <a:r>
              <a:rPr lang="fr-FR" b="1">
                <a:solidFill>
                  <a:srgbClr val="33CC33"/>
                </a:solidFill>
                <a:latin typeface="Verdana" pitchFamily="2" charset="0"/>
              </a:rPr>
              <a:t>REFONDER LE PACTE DE SOLIDARITÉ ENTRE GÉNÉRATIONS</a:t>
            </a:r>
            <a:endParaRPr lang="fr-FR" b="1">
              <a:solidFill>
                <a:schemeClr val="bg2"/>
              </a:solidFill>
              <a:latin typeface="Verdana" pitchFamily="2" charset="0"/>
            </a:endParaRPr>
          </a:p>
          <a:p>
            <a:pPr>
              <a:spcBef>
                <a:spcPct val="40000"/>
              </a:spcBef>
              <a:buFont typeface="Wingdings" pitchFamily="2" charset="2"/>
              <a:buChar char="Ø"/>
            </a:pPr>
            <a:r>
              <a:rPr lang="fr-FR" sz="2000" b="1">
                <a:solidFill>
                  <a:schemeClr val="bg2"/>
                </a:solidFill>
                <a:latin typeface="Verdana" pitchFamily="2" charset="0"/>
              </a:rPr>
              <a:t> De nouveaux risques sociaux ont émergé : obsolescence rapide des connaissances, nouveaux profils de risque sur le cours de vie : les jeunes en difficulté de s’insérer en emploi. Précarité du travail et exclusion.</a:t>
            </a:r>
          </a:p>
          <a:p>
            <a:pPr>
              <a:spcBef>
                <a:spcPct val="40000"/>
              </a:spcBef>
            </a:pPr>
            <a:endParaRPr lang="fr-FR" sz="2000" b="1">
              <a:solidFill>
                <a:schemeClr val="bg2"/>
              </a:solidFill>
              <a:latin typeface="Verdana" pitchFamily="2" charset="0"/>
            </a:endParaRPr>
          </a:p>
          <a:p>
            <a:pPr>
              <a:buFont typeface="Wingdings" pitchFamily="2" charset="2"/>
              <a:buChar char="Ø"/>
            </a:pPr>
            <a:r>
              <a:rPr lang="fr-FR" sz="2000" b="1">
                <a:solidFill>
                  <a:schemeClr val="bg2"/>
                </a:solidFill>
                <a:latin typeface="Verdana" pitchFamily="2" charset="0"/>
              </a:rPr>
              <a:t> Disjonction entre un parcours de vie plus flexible et un</a:t>
            </a:r>
          </a:p>
          <a:p>
            <a:pPr>
              <a:buFont typeface="Wingdings" pitchFamily="2" charset="2"/>
              <a:buNone/>
            </a:pPr>
            <a:r>
              <a:rPr lang="fr-FR" sz="2000" b="1">
                <a:solidFill>
                  <a:schemeClr val="bg2"/>
                </a:solidFill>
                <a:latin typeface="Verdana" pitchFamily="2" charset="0"/>
              </a:rPr>
              <a:t>système de protection sociale rigide conçu sur la base</a:t>
            </a:r>
          </a:p>
          <a:p>
            <a:pPr>
              <a:buFont typeface="Wingdings" pitchFamily="2" charset="2"/>
              <a:buNone/>
            </a:pPr>
            <a:r>
              <a:rPr lang="fr-FR" sz="2000" b="1">
                <a:solidFill>
                  <a:schemeClr val="bg2"/>
                </a:solidFill>
                <a:latin typeface="Verdana" pitchFamily="2" charset="0"/>
              </a:rPr>
              <a:t>d’un parcours de vie standard à 3 temps avec ses risques répertoriés et ses seuils d’âge standards marquant les transitions d’un âge à l’autre :</a:t>
            </a:r>
          </a:p>
          <a:p>
            <a:pPr>
              <a:spcBef>
                <a:spcPct val="40000"/>
              </a:spcBef>
            </a:pPr>
            <a:r>
              <a:rPr lang="fr-FR" sz="2000" b="1">
                <a:solidFill>
                  <a:schemeClr val="bg2"/>
                </a:solidFill>
                <a:latin typeface="Verdana" pitchFamily="2" charset="0"/>
              </a:rPr>
              <a:t>	&gt; âge de fin de scolarité obligatoire pour l’entrée dans l’âge adulte</a:t>
            </a:r>
          </a:p>
          <a:p>
            <a:pPr>
              <a:spcBef>
                <a:spcPct val="40000"/>
              </a:spcBef>
            </a:pPr>
            <a:r>
              <a:rPr lang="fr-FR" sz="2000" b="1">
                <a:solidFill>
                  <a:schemeClr val="bg2"/>
                </a:solidFill>
                <a:latin typeface="Verdana" pitchFamily="2" charset="0"/>
              </a:rPr>
              <a:t>	&gt;âge de la retraite pour l’entrée dans la vieillesse</a:t>
            </a:r>
          </a:p>
          <a:p>
            <a:pPr>
              <a:spcBef>
                <a:spcPct val="40000"/>
              </a:spcBef>
              <a:buFont typeface="Wingdings" pitchFamily="2" charset="2"/>
              <a:buChar char="Ø"/>
            </a:pPr>
            <a:r>
              <a:rPr lang="fr-FR" sz="2000" b="1">
                <a:solidFill>
                  <a:schemeClr val="bg2"/>
                </a:solidFill>
                <a:latin typeface="Verdana" pitchFamily="2" charset="0"/>
              </a:rPr>
              <a:t> Une réponse : fluidifier les parcours. Accompagner la mixité des temps sociaux à chaque âge (voir taux d’inactivité par âge selon les pays)</a:t>
            </a:r>
          </a:p>
          <a:p>
            <a:pPr>
              <a:spcBef>
                <a:spcPct val="40000"/>
              </a:spcBef>
              <a:buFont typeface="Wingdings" pitchFamily="2" charset="2"/>
              <a:buNone/>
            </a:pPr>
            <a:endParaRPr lang="fr-FR" sz="2000" b="1">
              <a:solidFill>
                <a:schemeClr val="bg2"/>
              </a:solidFill>
              <a:latin typeface="Verdana" pitchFamily="2" charset="0"/>
            </a:endParaRPr>
          </a:p>
          <a:p>
            <a:pPr>
              <a:spcBef>
                <a:spcPct val="40000"/>
              </a:spcBef>
              <a:buFont typeface="Wingdings" pitchFamily="2" charset="2"/>
              <a:buNone/>
            </a:pPr>
            <a:endParaRPr lang="fr-FR" sz="2000" b="1">
              <a:solidFill>
                <a:schemeClr val="bg2"/>
              </a:solidFill>
              <a:latin typeface="Verdana" pitchFamily="2" charset="0"/>
            </a:endParaRPr>
          </a:p>
        </p:txBody>
      </p:sp>
      <p:sp>
        <p:nvSpPr>
          <p:cNvPr id="35845" name="Rectangle 4"/>
          <p:cNvSpPr>
            <a:spLocks noChangeArrowheads="1"/>
          </p:cNvSpPr>
          <p:nvPr/>
        </p:nvSpPr>
        <p:spPr bwMode="auto">
          <a:xfrm>
            <a:off x="1219200" y="5867400"/>
            <a:ext cx="5857875" cy="304800"/>
          </a:xfrm>
          <a:prstGeom prst="rect">
            <a:avLst/>
          </a:prstGeom>
          <a:noFill/>
          <a:ln w="12700">
            <a:noFill/>
            <a:miter lim="800000"/>
            <a:headEnd type="none" w="sm" len="sm"/>
            <a:tailEnd type="none" w="sm" len="sm"/>
          </a:ln>
        </p:spPr>
        <p:txBody>
          <a:bodyPr>
            <a:spAutoFit/>
          </a:bodyPr>
          <a:lstStyle/>
          <a:p>
            <a:pPr algn="ctr"/>
            <a:endParaRPr lang="fr-FR" sz="1400"/>
          </a:p>
        </p:txBody>
      </p:sp>
      <p:sp>
        <p:nvSpPr>
          <p:cNvPr id="35846" name="Espace réservé du pied de page 6"/>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Espace réservé du pied de page 1"/>
          <p:cNvSpPr>
            <a:spLocks noGrp="1"/>
          </p:cNvSpPr>
          <p:nvPr>
            <p:ph type="ftr" sz="quarter" idx="11"/>
          </p:nvPr>
        </p:nvSpPr>
        <p:spPr>
          <a:noFill/>
        </p:spPr>
        <p:txBody>
          <a:bodyPr/>
          <a:lstStyle/>
          <a:p>
            <a:r>
              <a:rPr lang="fr-FR"/>
              <a:t>A-M  Guillemard. Pour Futuribles  le 12 janvier 2012</a:t>
            </a:r>
          </a:p>
        </p:txBody>
      </p:sp>
      <p:sp>
        <p:nvSpPr>
          <p:cNvPr id="37893" name="Espace réservé du numéro de diapositive 2"/>
          <p:cNvSpPr>
            <a:spLocks noGrp="1"/>
          </p:cNvSpPr>
          <p:nvPr>
            <p:ph type="sldNum" sz="quarter" idx="12"/>
          </p:nvPr>
        </p:nvSpPr>
        <p:spPr>
          <a:noFill/>
        </p:spPr>
        <p:txBody>
          <a:bodyPr/>
          <a:lstStyle/>
          <a:p>
            <a:fld id="{A18CC473-9673-4709-8AF8-6DA1240FBDD5}" type="slidenum">
              <a:rPr lang="fr-FR"/>
              <a:pPr/>
              <a:t>18</a:t>
            </a:fld>
            <a:endParaRPr lang="fr-FR"/>
          </a:p>
        </p:txBody>
      </p:sp>
      <p:graphicFrame>
        <p:nvGraphicFramePr>
          <p:cNvPr id="37890" name="Graphique 3"/>
          <p:cNvGraphicFramePr>
            <a:graphicFrameLocks/>
          </p:cNvGraphicFramePr>
          <p:nvPr/>
        </p:nvGraphicFramePr>
        <p:xfrm>
          <a:off x="381000" y="685800"/>
          <a:ext cx="8382000" cy="2133600"/>
        </p:xfrm>
        <a:graphic>
          <a:graphicData uri="http://schemas.openxmlformats.org/presentationml/2006/ole">
            <p:oleObj spid="_x0000_s37890" r:id="rId3" imgW="8381307" imgH="2133424" progId="Excel.Chart.8">
              <p:embed/>
            </p:oleObj>
          </a:graphicData>
        </a:graphic>
      </p:graphicFrame>
      <p:sp>
        <p:nvSpPr>
          <p:cNvPr id="37894" name="ZoneTexte 6"/>
          <p:cNvSpPr txBox="1">
            <a:spLocks noChangeArrowheads="1"/>
          </p:cNvSpPr>
          <p:nvPr/>
        </p:nvSpPr>
        <p:spPr bwMode="auto">
          <a:xfrm>
            <a:off x="228600" y="152400"/>
            <a:ext cx="8610600" cy="307975"/>
          </a:xfrm>
          <a:prstGeom prst="rect">
            <a:avLst/>
          </a:prstGeom>
          <a:noFill/>
          <a:ln w="9525">
            <a:noFill/>
            <a:miter lim="800000"/>
            <a:headEnd/>
            <a:tailEnd/>
          </a:ln>
        </p:spPr>
        <p:txBody>
          <a:bodyPr>
            <a:spAutoFit/>
          </a:bodyPr>
          <a:lstStyle/>
          <a:p>
            <a:pPr algn="ctr"/>
            <a:r>
              <a:rPr lang="fr-FR" sz="1400" b="1">
                <a:solidFill>
                  <a:schemeClr val="bg2"/>
                </a:solidFill>
                <a:latin typeface="Verdana" pitchFamily="2" charset="0"/>
              </a:rPr>
              <a:t>Evolution du taux d'inactivité des hommes selon le groupe d'âge 1970-2009 </a:t>
            </a:r>
            <a:endParaRPr lang="fr-FR" sz="1400" b="1">
              <a:solidFill>
                <a:schemeClr val="bg2"/>
              </a:solidFill>
            </a:endParaRPr>
          </a:p>
        </p:txBody>
      </p:sp>
      <p:sp>
        <p:nvSpPr>
          <p:cNvPr id="37895" name="ZoneTexte 7"/>
          <p:cNvSpPr txBox="1">
            <a:spLocks noChangeArrowheads="1"/>
          </p:cNvSpPr>
          <p:nvPr/>
        </p:nvSpPr>
        <p:spPr bwMode="auto">
          <a:xfrm>
            <a:off x="381000" y="457200"/>
            <a:ext cx="1066800" cy="276225"/>
          </a:xfrm>
          <a:prstGeom prst="rect">
            <a:avLst/>
          </a:prstGeom>
          <a:noFill/>
          <a:ln w="9525">
            <a:noFill/>
            <a:miter lim="800000"/>
            <a:headEnd/>
            <a:tailEnd/>
          </a:ln>
        </p:spPr>
        <p:txBody>
          <a:bodyPr>
            <a:spAutoFit/>
          </a:bodyPr>
          <a:lstStyle/>
          <a:p>
            <a:r>
              <a:rPr lang="fr-FR" sz="1200">
                <a:solidFill>
                  <a:schemeClr val="bg2"/>
                </a:solidFill>
                <a:latin typeface="Verdana" pitchFamily="2" charset="0"/>
              </a:rPr>
              <a:t>15-24 ans </a:t>
            </a:r>
          </a:p>
        </p:txBody>
      </p:sp>
      <p:sp>
        <p:nvSpPr>
          <p:cNvPr id="37896" name="ZoneTexte 8"/>
          <p:cNvSpPr txBox="1">
            <a:spLocks noChangeArrowheads="1"/>
          </p:cNvSpPr>
          <p:nvPr/>
        </p:nvSpPr>
        <p:spPr bwMode="auto">
          <a:xfrm>
            <a:off x="381000" y="2819400"/>
            <a:ext cx="1066800" cy="276225"/>
          </a:xfrm>
          <a:prstGeom prst="rect">
            <a:avLst/>
          </a:prstGeom>
          <a:noFill/>
          <a:ln w="9525">
            <a:noFill/>
            <a:miter lim="800000"/>
            <a:headEnd/>
            <a:tailEnd/>
          </a:ln>
        </p:spPr>
        <p:txBody>
          <a:bodyPr>
            <a:spAutoFit/>
          </a:bodyPr>
          <a:lstStyle/>
          <a:p>
            <a:r>
              <a:rPr lang="fr-FR" sz="1200">
                <a:solidFill>
                  <a:schemeClr val="bg2"/>
                </a:solidFill>
                <a:latin typeface="Verdana" pitchFamily="2" charset="0"/>
              </a:rPr>
              <a:t>55-64 ans </a:t>
            </a:r>
          </a:p>
        </p:txBody>
      </p:sp>
      <p:graphicFrame>
        <p:nvGraphicFramePr>
          <p:cNvPr id="37891" name="Object 3"/>
          <p:cNvGraphicFramePr>
            <a:graphicFrameLocks/>
          </p:cNvGraphicFramePr>
          <p:nvPr/>
        </p:nvGraphicFramePr>
        <p:xfrm>
          <a:off x="381000" y="3048000"/>
          <a:ext cx="8382000" cy="3352800"/>
        </p:xfrm>
        <a:graphic>
          <a:graphicData uri="http://schemas.openxmlformats.org/presentationml/2006/ole">
            <p:oleObj spid="_x0000_s37891" name="Graphique" r:id="rId4" imgW="8381307" imgH="3352523" progId="Excel.Chart.8">
              <p:embed/>
            </p:oleObj>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Espace réservé du pied de page 1"/>
          <p:cNvSpPr>
            <a:spLocks noGrp="1"/>
          </p:cNvSpPr>
          <p:nvPr>
            <p:ph type="ftr" sz="quarter" idx="11"/>
          </p:nvPr>
        </p:nvSpPr>
        <p:spPr>
          <a:noFill/>
        </p:spPr>
        <p:txBody>
          <a:bodyPr/>
          <a:lstStyle/>
          <a:p>
            <a:r>
              <a:rPr lang="fr-FR"/>
              <a:t>A-M  Guillemard. Séminaire de Comptrasec, Bordeaux,17 novembre 2011 </a:t>
            </a:r>
          </a:p>
        </p:txBody>
      </p:sp>
      <p:sp>
        <p:nvSpPr>
          <p:cNvPr id="38917" name="Espace réservé du numéro de diapositive 2"/>
          <p:cNvSpPr>
            <a:spLocks noGrp="1"/>
          </p:cNvSpPr>
          <p:nvPr>
            <p:ph type="sldNum" sz="quarter" idx="12"/>
          </p:nvPr>
        </p:nvSpPr>
        <p:spPr>
          <a:noFill/>
        </p:spPr>
        <p:txBody>
          <a:bodyPr/>
          <a:lstStyle/>
          <a:p>
            <a:fld id="{00715623-DF1E-4AD3-8C47-4AAB35614412}" type="slidenum">
              <a:rPr lang="fr-FR"/>
              <a:pPr/>
              <a:t>19</a:t>
            </a:fld>
            <a:endParaRPr lang="fr-FR"/>
          </a:p>
        </p:txBody>
      </p:sp>
      <p:graphicFrame>
        <p:nvGraphicFramePr>
          <p:cNvPr id="38914" name="Graphique 3"/>
          <p:cNvGraphicFramePr>
            <a:graphicFrameLocks/>
          </p:cNvGraphicFramePr>
          <p:nvPr/>
        </p:nvGraphicFramePr>
        <p:xfrm>
          <a:off x="381000" y="685800"/>
          <a:ext cx="8382000" cy="2133600"/>
        </p:xfrm>
        <a:graphic>
          <a:graphicData uri="http://schemas.openxmlformats.org/presentationml/2006/ole">
            <p:oleObj spid="_x0000_s38914" name="Graphique" r:id="rId3" imgW="8381307" imgH="2133424" progId="Excel.Chart.8">
              <p:embed/>
            </p:oleObj>
          </a:graphicData>
        </a:graphic>
      </p:graphicFrame>
      <p:sp>
        <p:nvSpPr>
          <p:cNvPr id="38918" name="ZoneTexte 6"/>
          <p:cNvSpPr txBox="1">
            <a:spLocks noChangeArrowheads="1"/>
          </p:cNvSpPr>
          <p:nvPr/>
        </p:nvSpPr>
        <p:spPr bwMode="auto">
          <a:xfrm>
            <a:off x="228600" y="152400"/>
            <a:ext cx="8610600" cy="307975"/>
          </a:xfrm>
          <a:prstGeom prst="rect">
            <a:avLst/>
          </a:prstGeom>
          <a:noFill/>
          <a:ln w="9525">
            <a:noFill/>
            <a:miter lim="800000"/>
            <a:headEnd/>
            <a:tailEnd/>
          </a:ln>
        </p:spPr>
        <p:txBody>
          <a:bodyPr>
            <a:spAutoFit/>
          </a:bodyPr>
          <a:lstStyle/>
          <a:p>
            <a:pPr algn="ctr"/>
            <a:r>
              <a:rPr lang="fr-FR" sz="1400" b="1">
                <a:solidFill>
                  <a:schemeClr val="bg2"/>
                </a:solidFill>
                <a:latin typeface="Verdana" pitchFamily="2" charset="0"/>
              </a:rPr>
              <a:t>Evolution du taux d'inactivité des hommes selon le groupe d'âge 1970-2009 </a:t>
            </a:r>
            <a:endParaRPr lang="fr-FR" sz="1400" b="1">
              <a:solidFill>
                <a:schemeClr val="bg2"/>
              </a:solidFill>
            </a:endParaRPr>
          </a:p>
        </p:txBody>
      </p:sp>
      <p:sp>
        <p:nvSpPr>
          <p:cNvPr id="38919" name="ZoneTexte 7"/>
          <p:cNvSpPr txBox="1">
            <a:spLocks noChangeArrowheads="1"/>
          </p:cNvSpPr>
          <p:nvPr/>
        </p:nvSpPr>
        <p:spPr bwMode="auto">
          <a:xfrm>
            <a:off x="381000" y="457200"/>
            <a:ext cx="1066800" cy="276225"/>
          </a:xfrm>
          <a:prstGeom prst="rect">
            <a:avLst/>
          </a:prstGeom>
          <a:noFill/>
          <a:ln w="9525">
            <a:noFill/>
            <a:miter lim="800000"/>
            <a:headEnd/>
            <a:tailEnd/>
          </a:ln>
        </p:spPr>
        <p:txBody>
          <a:bodyPr>
            <a:spAutoFit/>
          </a:bodyPr>
          <a:lstStyle/>
          <a:p>
            <a:r>
              <a:rPr lang="fr-FR" sz="1200">
                <a:solidFill>
                  <a:schemeClr val="bg2"/>
                </a:solidFill>
                <a:latin typeface="Verdana" pitchFamily="2" charset="0"/>
              </a:rPr>
              <a:t>35-44 ans </a:t>
            </a:r>
          </a:p>
        </p:txBody>
      </p:sp>
      <p:sp>
        <p:nvSpPr>
          <p:cNvPr id="38920" name="ZoneTexte 8"/>
          <p:cNvSpPr txBox="1">
            <a:spLocks noChangeArrowheads="1"/>
          </p:cNvSpPr>
          <p:nvPr/>
        </p:nvSpPr>
        <p:spPr bwMode="auto">
          <a:xfrm>
            <a:off x="381000" y="2819400"/>
            <a:ext cx="1066800" cy="276225"/>
          </a:xfrm>
          <a:prstGeom prst="rect">
            <a:avLst/>
          </a:prstGeom>
          <a:noFill/>
          <a:ln w="9525">
            <a:noFill/>
            <a:miter lim="800000"/>
            <a:headEnd/>
            <a:tailEnd/>
          </a:ln>
        </p:spPr>
        <p:txBody>
          <a:bodyPr>
            <a:spAutoFit/>
          </a:bodyPr>
          <a:lstStyle/>
          <a:p>
            <a:r>
              <a:rPr lang="fr-FR" sz="1200">
                <a:solidFill>
                  <a:schemeClr val="bg2"/>
                </a:solidFill>
                <a:latin typeface="Verdana" pitchFamily="2" charset="0"/>
              </a:rPr>
              <a:t>45-54 ans </a:t>
            </a:r>
          </a:p>
        </p:txBody>
      </p:sp>
      <p:graphicFrame>
        <p:nvGraphicFramePr>
          <p:cNvPr id="38915" name="Object 3"/>
          <p:cNvGraphicFramePr>
            <a:graphicFrameLocks/>
          </p:cNvGraphicFramePr>
          <p:nvPr/>
        </p:nvGraphicFramePr>
        <p:xfrm>
          <a:off x="450850" y="3048000"/>
          <a:ext cx="8320088" cy="3340100"/>
        </p:xfrm>
        <a:graphic>
          <a:graphicData uri="http://schemas.openxmlformats.org/presentationml/2006/ole">
            <p:oleObj spid="_x0000_s38915" name="Graphique" r:id="rId4" imgW="13931900" imgH="6985000" progId="Excel.Chart.8">
              <p:embed/>
            </p:oleObj>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ph type="ctrTitle"/>
          </p:nvPr>
        </p:nvSpPr>
        <p:spPr>
          <a:xfrm>
            <a:off x="0" y="-533400"/>
            <a:ext cx="9144000" cy="6553200"/>
          </a:xfrm>
          <a:noFill/>
        </p:spPr>
        <p:txBody>
          <a:bodyPr/>
          <a:lstStyle/>
          <a:p>
            <a:pPr algn="ctr">
              <a:lnSpc>
                <a:spcPct val="100000"/>
              </a:lnSpc>
            </a:pPr>
            <a:r>
              <a:rPr lang="fr-FR" sz="2800" b="0" smtClean="0">
                <a:latin typeface="Times" pitchFamily="2" charset="0"/>
                <a:ea typeface="ＭＳ Ｐゴシック" pitchFamily="2" charset="-128"/>
              </a:rPr>
              <a:t>Le véritable défi posé par le vieillissement des populations et la longévité accrue n’est pas tant celui des retraites que celui de l’emploi des salariés qui avancent en âge.</a:t>
            </a:r>
            <a:br>
              <a:rPr lang="fr-FR" sz="2800" b="0" smtClean="0">
                <a:latin typeface="Times" pitchFamily="2" charset="0"/>
                <a:ea typeface="ＭＳ Ｐゴシック" pitchFamily="2" charset="-128"/>
              </a:rPr>
            </a:br>
            <a:r>
              <a:rPr lang="fr-FR" sz="2800" b="0" smtClean="0">
                <a:latin typeface="Times" pitchFamily="2" charset="0"/>
                <a:ea typeface="ＭＳ Ｐゴシック" pitchFamily="2" charset="-128"/>
              </a:rPr>
              <a:t/>
            </a:r>
            <a:br>
              <a:rPr lang="fr-FR" sz="2800" b="0" smtClean="0">
                <a:latin typeface="Times" pitchFamily="2" charset="0"/>
                <a:ea typeface="ＭＳ Ｐゴシック" pitchFamily="2" charset="-128"/>
              </a:rPr>
            </a:br>
            <a:r>
              <a:rPr lang="fr-FR" sz="2800" b="0" smtClean="0">
                <a:latin typeface="Times" pitchFamily="2" charset="0"/>
                <a:ea typeface="ＭＳ Ｐゴシック" pitchFamily="2" charset="-128"/>
              </a:rPr>
              <a:t>Faire face au défi du vieillissement passe par l’allongement de la vie professionnelle. Cet objectif relève avant tout d’une </a:t>
            </a:r>
            <a:r>
              <a:rPr lang="fr-FR" sz="2800" smtClean="0">
                <a:latin typeface="Times" pitchFamily="2" charset="0"/>
                <a:ea typeface="ＭＳ Ｐゴシック" pitchFamily="2" charset="-128"/>
              </a:rPr>
              <a:t>gestion préventive du capital humain à tous les âges</a:t>
            </a:r>
            <a:r>
              <a:rPr lang="fr-FR" sz="2800" b="0" smtClean="0">
                <a:latin typeface="Times" pitchFamily="2" charset="0"/>
                <a:ea typeface="ＭＳ Ｐゴシック" pitchFamily="2" charset="-128"/>
              </a:rPr>
              <a:t>. </a:t>
            </a:r>
            <a:br>
              <a:rPr lang="fr-FR" sz="2800" b="0" smtClean="0">
                <a:latin typeface="Times" pitchFamily="2" charset="0"/>
                <a:ea typeface="ＭＳ Ｐゴシック" pitchFamily="2" charset="-128"/>
              </a:rPr>
            </a:br>
            <a:r>
              <a:rPr lang="fr-FR" sz="2800" b="0" smtClean="0">
                <a:latin typeface="Times" pitchFamily="2" charset="0"/>
                <a:ea typeface="ＭＳ Ｐゴシック" pitchFamily="2" charset="-128"/>
              </a:rPr>
              <a:t/>
            </a:r>
            <a:br>
              <a:rPr lang="fr-FR" sz="2800" b="0" smtClean="0">
                <a:latin typeface="Times" pitchFamily="2" charset="0"/>
                <a:ea typeface="ＭＳ Ｐゴシック" pitchFamily="2" charset="-128"/>
              </a:rPr>
            </a:br>
            <a:r>
              <a:rPr lang="fr-FR" sz="2800" b="0" smtClean="0">
                <a:latin typeface="Times" pitchFamily="2" charset="0"/>
                <a:ea typeface="ＭＳ Ｐゴシック" pitchFamily="2" charset="-128"/>
              </a:rPr>
              <a:t>Différer la sortie du marché du travail apporte un double dividende pour le financement des retraites et des dépenses sociales : augmente le nombre de cotisants et réduit le nombre de pensionnés. </a:t>
            </a:r>
            <a:r>
              <a:rPr lang="fr-FR" sz="3200" b="0" smtClean="0">
                <a:latin typeface="Times" pitchFamily="2" charset="0"/>
                <a:ea typeface="ＭＳ Ｐゴシック" pitchFamily="2" charset="-128"/>
              </a:rPr>
              <a:t/>
            </a:r>
            <a:br>
              <a:rPr lang="fr-FR" sz="3200" b="0" smtClean="0">
                <a:latin typeface="Times" pitchFamily="2" charset="0"/>
                <a:ea typeface="ＭＳ Ｐゴシック" pitchFamily="2" charset="-128"/>
              </a:rPr>
            </a:br>
            <a:r>
              <a:rPr lang="fr-FR" sz="3200" b="0" smtClean="0">
                <a:solidFill>
                  <a:schemeClr val="bg2"/>
                </a:solidFill>
                <a:latin typeface="Times" pitchFamily="2" charset="0"/>
                <a:ea typeface="ＭＳ Ｐゴシック" pitchFamily="2" charset="-128"/>
              </a:rPr>
              <a:t/>
            </a:r>
            <a:br>
              <a:rPr lang="fr-FR" sz="3200" b="0" smtClean="0">
                <a:solidFill>
                  <a:schemeClr val="bg2"/>
                </a:solidFill>
                <a:latin typeface="Times" pitchFamily="2" charset="0"/>
                <a:ea typeface="ＭＳ Ｐゴシック" pitchFamily="2" charset="-128"/>
              </a:rPr>
            </a:br>
            <a:endParaRPr lang="fr-FR" sz="1600" smtClean="0">
              <a:solidFill>
                <a:schemeClr val="bg2"/>
              </a:solidFill>
              <a:latin typeface="Times" pitchFamily="2" charset="0"/>
              <a:ea typeface="ＭＳ Ｐゴシック" pitchFamily="2" charset="-128"/>
            </a:endParaRPr>
          </a:p>
        </p:txBody>
      </p:sp>
      <p:sp>
        <p:nvSpPr>
          <p:cNvPr id="18435" name="Rectangle 3"/>
          <p:cNvSpPr>
            <a:spLocks noChangeArrowheads="1"/>
          </p:cNvSpPr>
          <p:nvPr/>
        </p:nvSpPr>
        <p:spPr bwMode="auto">
          <a:xfrm>
            <a:off x="381000" y="5791200"/>
            <a:ext cx="184150" cy="336550"/>
          </a:xfrm>
          <a:prstGeom prst="rect">
            <a:avLst/>
          </a:prstGeom>
          <a:noFill/>
          <a:ln w="12700">
            <a:noFill/>
            <a:miter lim="800000"/>
            <a:headEnd type="none" w="sm" len="sm"/>
            <a:tailEnd type="none" w="sm" len="sm"/>
          </a:ln>
        </p:spPr>
        <p:txBody>
          <a:bodyPr wrap="none">
            <a:spAutoFit/>
          </a:bodyPr>
          <a:lstStyle/>
          <a:p>
            <a:endParaRPr lang="fr-FR" sz="1600" b="1">
              <a:solidFill>
                <a:schemeClr val="bg2"/>
              </a:solidFill>
            </a:endParaRPr>
          </a:p>
        </p:txBody>
      </p:sp>
      <p:sp>
        <p:nvSpPr>
          <p:cNvPr id="18436" name="Rectangle 4"/>
          <p:cNvSpPr>
            <a:spLocks noChangeArrowheads="1"/>
          </p:cNvSpPr>
          <p:nvPr/>
        </p:nvSpPr>
        <p:spPr bwMode="auto">
          <a:xfrm>
            <a:off x="0" y="6208713"/>
            <a:ext cx="9144000" cy="307975"/>
          </a:xfrm>
          <a:prstGeom prst="rect">
            <a:avLst/>
          </a:prstGeom>
          <a:noFill/>
          <a:ln w="12700">
            <a:noFill/>
            <a:miter lim="800000"/>
            <a:headEnd type="none" w="sm" len="sm"/>
            <a:tailEnd type="none" w="sm" len="sm"/>
          </a:ln>
        </p:spPr>
        <p:txBody>
          <a:bodyPr>
            <a:spAutoFit/>
          </a:bodyPr>
          <a:lstStyle/>
          <a:p>
            <a:r>
              <a:rPr lang="fr-FR" sz="1400"/>
              <a:t>-</a:t>
            </a:r>
          </a:p>
        </p:txBody>
      </p:sp>
      <p:sp>
        <p:nvSpPr>
          <p:cNvPr id="18437" name="Espace réservé du pied de page 5"/>
          <p:cNvSpPr>
            <a:spLocks noGrp="1"/>
          </p:cNvSpPr>
          <p:nvPr>
            <p:ph type="ftr" sz="quarter" idx="11"/>
          </p:nvPr>
        </p:nvSpPr>
        <p:spPr>
          <a:noFill/>
        </p:spPr>
        <p:txBody>
          <a:bodyPr/>
          <a:lstStyle/>
          <a:p>
            <a:r>
              <a:rPr lang="fr-FR"/>
              <a:t>A-M  Guillemard. Pour Futuribles  le 12 janvier 2012</a:t>
            </a:r>
          </a:p>
        </p:txBody>
      </p:sp>
      <p:sp>
        <p:nvSpPr>
          <p:cNvPr id="18438" name="Espace réservé du numéro de diapositive 6"/>
          <p:cNvSpPr>
            <a:spLocks noGrp="1"/>
          </p:cNvSpPr>
          <p:nvPr>
            <p:ph type="sldNum" sz="quarter" idx="12"/>
          </p:nvPr>
        </p:nvSpPr>
        <p:spPr>
          <a:xfrm>
            <a:off x="6858000" y="6400800"/>
            <a:ext cx="1905000" cy="457200"/>
          </a:xfrm>
          <a:noFill/>
        </p:spPr>
        <p:txBody>
          <a:bodyPr/>
          <a:lstStyle/>
          <a:p>
            <a:fld id="{A46EB62F-A076-4A9A-A61F-944ABAC7842F}" type="slidenum">
              <a:rPr lang="fr-FR"/>
              <a:pPr/>
              <a:t>2</a:t>
            </a:fld>
            <a:endParaRPr lang="fr-F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50825" y="0"/>
            <a:ext cx="8893175" cy="6553200"/>
          </a:xfrm>
        </p:spPr>
        <p:txBody>
          <a:bodyPr/>
          <a:lstStyle/>
          <a:p>
            <a:pPr algn="ctr">
              <a:lnSpc>
                <a:spcPct val="90000"/>
              </a:lnSpc>
              <a:buFont typeface="Wingdings" pitchFamily="2" charset="2"/>
              <a:buNone/>
            </a:pPr>
            <a:r>
              <a:rPr lang="fr-FR" sz="3200" smtClean="0">
                <a:solidFill>
                  <a:srgbClr val="DDDDDD"/>
                </a:solidFill>
                <a:ea typeface="ＭＳ Ｐゴシック" pitchFamily="2" charset="-128"/>
              </a:rPr>
              <a:t>DES ENJEUX MAJEURS</a:t>
            </a:r>
            <a:endParaRPr lang="fr-FR" sz="1000" smtClean="0">
              <a:ea typeface="ＭＳ Ｐゴシック" pitchFamily="2" charset="-128"/>
            </a:endParaRPr>
          </a:p>
          <a:p>
            <a:pPr algn="just">
              <a:spcBef>
                <a:spcPct val="130000"/>
              </a:spcBef>
              <a:buFont typeface="Wingdings" pitchFamily="2" charset="2"/>
              <a:buChar char="n"/>
            </a:pPr>
            <a:r>
              <a:rPr lang="fr-FR" sz="1800" smtClean="0">
                <a:ea typeface="ＭＳ Ｐゴシック" pitchFamily="2" charset="-128"/>
              </a:rPr>
              <a:t>En finir avec la segmentation par l’âge des dispositifs publics et d’entreprise.</a:t>
            </a:r>
          </a:p>
          <a:p>
            <a:pPr algn="just">
              <a:spcBef>
                <a:spcPct val="130000"/>
              </a:spcBef>
              <a:buFont typeface="Wingdings" pitchFamily="2" charset="2"/>
              <a:buChar char="n"/>
            </a:pPr>
            <a:r>
              <a:rPr lang="fr-FR" sz="1800" smtClean="0">
                <a:ea typeface="ＭＳ Ｐゴシック" pitchFamily="2" charset="-128"/>
              </a:rPr>
              <a:t>Passer de la gestion par l’âge à la gestion de la diversité des âges : De nouveaux instruments de politiques sociales neutres sur le plan de l’âge et qui adoptent la perspective du cycle de vie. La notion de parcours devient centrale.</a:t>
            </a:r>
          </a:p>
          <a:p>
            <a:pPr algn="just">
              <a:spcBef>
                <a:spcPct val="130000"/>
              </a:spcBef>
              <a:buFont typeface="Wingdings" pitchFamily="2" charset="2"/>
              <a:buChar char="n"/>
            </a:pPr>
            <a:r>
              <a:rPr lang="fr-FR" sz="1800" smtClean="0">
                <a:ea typeface="ＭＳ Ｐゴシック" pitchFamily="2" charset="-128"/>
              </a:rPr>
              <a:t>Reconfigurer la protection sociale </a:t>
            </a:r>
            <a:r>
              <a:rPr lang="fr-FR" sz="1800" b="0" smtClean="0">
                <a:ea typeface="ＭＳ Ｐゴシック" pitchFamily="2" charset="-128"/>
              </a:rPr>
              <a:t>afin qu’au delà de l’indemnisation du risque, elle investisse </a:t>
            </a:r>
            <a:r>
              <a:rPr lang="fr-FR" sz="1800" smtClean="0">
                <a:ea typeface="ＭＳ Ｐゴシック" pitchFamily="2" charset="-128"/>
              </a:rPr>
              <a:t>préventivement</a:t>
            </a:r>
            <a:r>
              <a:rPr lang="fr-FR" sz="1800" b="0" smtClean="0">
                <a:ea typeface="ＭＳ Ｐゴシック" pitchFamily="2" charset="-128"/>
              </a:rPr>
              <a:t>  dans le développement du capital humain</a:t>
            </a:r>
            <a:r>
              <a:rPr lang="fr-FR" sz="1800" smtClean="0">
                <a:ea typeface="ＭＳ Ｐゴシック" pitchFamily="2" charset="-128"/>
              </a:rPr>
              <a:t> </a:t>
            </a:r>
            <a:r>
              <a:rPr lang="fr-FR" sz="1800" b="0" smtClean="0">
                <a:ea typeface="ＭＳ Ｐゴシック" pitchFamily="2" charset="-128"/>
              </a:rPr>
              <a:t>et des mobilités. La réforme des retraites ne suffit pas, les politiques actives de l’emploi sont cruciales</a:t>
            </a:r>
          </a:p>
          <a:p>
            <a:pPr algn="just">
              <a:spcBef>
                <a:spcPct val="130000"/>
              </a:spcBef>
              <a:buFont typeface="Wingdings" pitchFamily="2" charset="2"/>
              <a:buChar char="n"/>
            </a:pPr>
            <a:r>
              <a:rPr lang="fr-FR" sz="1800" smtClean="0">
                <a:ea typeface="ＭＳ Ｐゴシック" pitchFamily="2" charset="-128"/>
              </a:rPr>
              <a:t>Inventer des formes plus flexibles,</a:t>
            </a:r>
            <a:r>
              <a:rPr lang="fr-FR" sz="1800" b="0" smtClean="0">
                <a:ea typeface="ＭＳ Ｐゴシック" pitchFamily="2" charset="-128"/>
              </a:rPr>
              <a:t> </a:t>
            </a:r>
            <a:r>
              <a:rPr lang="fr-FR" sz="1800" smtClean="0">
                <a:ea typeface="ＭＳ Ｐゴシック" pitchFamily="2" charset="-128"/>
              </a:rPr>
              <a:t>optionnelles et incitatives de sécurisation des trajectoires des individus.</a:t>
            </a:r>
          </a:p>
          <a:p>
            <a:pPr algn="just">
              <a:spcBef>
                <a:spcPct val="130000"/>
              </a:spcBef>
              <a:buFont typeface="Wingdings" pitchFamily="2" charset="2"/>
              <a:buChar char="n"/>
            </a:pPr>
            <a:r>
              <a:rPr lang="fr-FR" sz="1800" smtClean="0">
                <a:ea typeface="ＭＳ Ｐゴシック" pitchFamily="2" charset="-128"/>
              </a:rPr>
              <a:t>La coopération entre les âges au travail est un enjeu majeur pour la compétitivité des entreprises et du pays. Refonder le pacte social entre les générations est un impératif de cohésion sociale.</a:t>
            </a:r>
          </a:p>
          <a:p>
            <a:pPr algn="just">
              <a:spcBef>
                <a:spcPct val="130000"/>
              </a:spcBef>
              <a:buFont typeface="Wingdings" pitchFamily="2" charset="2"/>
              <a:buChar char="n"/>
            </a:pPr>
            <a:endParaRPr lang="fr-FR" smtClean="0">
              <a:ea typeface="ＭＳ Ｐゴシック" pitchFamily="2" charset="-128"/>
            </a:endParaRPr>
          </a:p>
        </p:txBody>
      </p:sp>
      <p:sp>
        <p:nvSpPr>
          <p:cNvPr id="39939" name="Text Box 3"/>
          <p:cNvSpPr txBox="1">
            <a:spLocks noChangeArrowheads="1"/>
          </p:cNvSpPr>
          <p:nvPr/>
        </p:nvSpPr>
        <p:spPr bwMode="auto">
          <a:xfrm>
            <a:off x="-5867400" y="4038600"/>
            <a:ext cx="5568950" cy="1524000"/>
          </a:xfrm>
          <a:prstGeom prst="rect">
            <a:avLst/>
          </a:prstGeom>
          <a:noFill/>
          <a:ln w="9525">
            <a:solidFill>
              <a:schemeClr val="tx1"/>
            </a:solidFill>
            <a:prstDash val="sysDot"/>
            <a:miter lim="800000"/>
            <a:headEnd/>
            <a:tailEnd/>
          </a:ln>
        </p:spPr>
        <p:txBody>
          <a:bodyPr wrap="none"/>
          <a:lstStyle/>
          <a:p>
            <a:pPr eaLnBrk="1" hangingPunct="1">
              <a:lnSpc>
                <a:spcPct val="90000"/>
              </a:lnSpc>
              <a:spcBef>
                <a:spcPct val="20000"/>
              </a:spcBef>
              <a:buFont typeface="Symbol" pitchFamily="2" charset="2"/>
              <a:buNone/>
            </a:pPr>
            <a:endParaRPr lang="fr-FR"/>
          </a:p>
        </p:txBody>
      </p:sp>
      <p:sp>
        <p:nvSpPr>
          <p:cNvPr id="39940" name="Espace réservé du pied de page 5"/>
          <p:cNvSpPr>
            <a:spLocks noGrp="1"/>
          </p:cNvSpPr>
          <p:nvPr>
            <p:ph type="ftr" sz="quarter" idx="11"/>
          </p:nvPr>
        </p:nvSpPr>
        <p:spPr>
          <a:noFill/>
        </p:spPr>
        <p:txBody>
          <a:bodyPr/>
          <a:lstStyle/>
          <a:p>
            <a:r>
              <a:rPr lang="fr-FR"/>
              <a:t>A-M  Guillemard. Pour Futuribles  le 12 janvier 2012</a:t>
            </a:r>
          </a:p>
        </p:txBody>
      </p:sp>
      <p:sp>
        <p:nvSpPr>
          <p:cNvPr id="39941" name="Espace réservé du numéro de diapositive 6"/>
          <p:cNvSpPr>
            <a:spLocks noGrp="1"/>
          </p:cNvSpPr>
          <p:nvPr>
            <p:ph type="sldNum" sz="quarter" idx="12"/>
          </p:nvPr>
        </p:nvSpPr>
        <p:spPr>
          <a:xfrm>
            <a:off x="6864350" y="6489700"/>
            <a:ext cx="1892300" cy="444500"/>
          </a:xfrm>
          <a:noFill/>
        </p:spPr>
        <p:txBody>
          <a:bodyPr/>
          <a:lstStyle/>
          <a:p>
            <a:fld id="{9F4D6087-CCB3-456F-B778-B5B5D83021DA}" type="slidenum">
              <a:rPr lang="fr-FR"/>
              <a:pPr/>
              <a:t>20</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u numéro de diapositive 5"/>
          <p:cNvSpPr>
            <a:spLocks noGrp="1"/>
          </p:cNvSpPr>
          <p:nvPr>
            <p:ph type="sldNum" sz="quarter" idx="12"/>
          </p:nvPr>
        </p:nvSpPr>
        <p:spPr>
          <a:noFill/>
        </p:spPr>
        <p:txBody>
          <a:bodyPr/>
          <a:lstStyle/>
          <a:p>
            <a:fld id="{954A0922-66C7-4389-BB1B-E5FB55AACDD5}" type="slidenum">
              <a:rPr lang="fr-FR"/>
              <a:pPr/>
              <a:t>3</a:t>
            </a:fld>
            <a:endParaRPr lang="fr-FR"/>
          </a:p>
        </p:txBody>
      </p:sp>
      <p:sp>
        <p:nvSpPr>
          <p:cNvPr id="19459" name="Rectangle 2"/>
          <p:cNvSpPr>
            <a:spLocks noGrp="1" noChangeArrowheads="1"/>
          </p:cNvSpPr>
          <p:nvPr>
            <p:ph type="title"/>
          </p:nvPr>
        </p:nvSpPr>
        <p:spPr>
          <a:xfrm>
            <a:off x="0" y="609600"/>
            <a:ext cx="9144000" cy="1828800"/>
          </a:xfrm>
        </p:spPr>
        <p:txBody>
          <a:bodyPr/>
          <a:lstStyle/>
          <a:p>
            <a:pPr algn="ctr"/>
            <a:r>
              <a:rPr lang="fr-FR" sz="2400" smtClean="0">
                <a:ea typeface="ＭＳ Ｐゴシック" pitchFamily="2" charset="-128"/>
              </a:rPr>
              <a:t>MON PROPOS  : </a:t>
            </a:r>
            <a:br>
              <a:rPr lang="fr-FR" sz="2400" smtClean="0">
                <a:ea typeface="ＭＳ Ｐゴシック" pitchFamily="2" charset="-128"/>
              </a:rPr>
            </a:br>
            <a:r>
              <a:rPr lang="fr-FR" sz="2400" smtClean="0">
                <a:ea typeface="ＭＳ Ｐゴシック" pitchFamily="2" charset="-128"/>
              </a:rPr>
              <a:t>Intégrer la perspective du cours de vie dans l’analyse des politiques sociales et des temporalités sociales</a:t>
            </a:r>
            <a:br>
              <a:rPr lang="fr-FR" sz="2400" smtClean="0">
                <a:ea typeface="ＭＳ Ｐゴシック" pitchFamily="2" charset="-128"/>
              </a:rPr>
            </a:br>
            <a:endParaRPr lang="fr-FR" smtClean="0">
              <a:ea typeface="ＭＳ Ｐゴシック" pitchFamily="2" charset="-128"/>
            </a:endParaRPr>
          </a:p>
        </p:txBody>
      </p:sp>
      <p:sp>
        <p:nvSpPr>
          <p:cNvPr id="19460" name="Rectangle 3"/>
          <p:cNvSpPr>
            <a:spLocks noGrp="1" noChangeArrowheads="1"/>
          </p:cNvSpPr>
          <p:nvPr>
            <p:ph type="body" idx="1"/>
          </p:nvPr>
        </p:nvSpPr>
        <p:spPr>
          <a:xfrm>
            <a:off x="228600" y="2241550"/>
            <a:ext cx="8915400" cy="4311650"/>
          </a:xfrm>
        </p:spPr>
        <p:txBody>
          <a:bodyPr/>
          <a:lstStyle/>
          <a:p>
            <a:pPr>
              <a:buClr>
                <a:srgbClr val="36FF33"/>
              </a:buClr>
              <a:buSzPct val="145000"/>
              <a:buFontTx/>
              <a:buNone/>
            </a:pPr>
            <a:endParaRPr lang="fr-FR" sz="1800" smtClean="0">
              <a:ea typeface="ＭＳ Ｐゴシック" pitchFamily="2" charset="-128"/>
            </a:endParaRPr>
          </a:p>
          <a:p>
            <a:r>
              <a:rPr lang="fr-FR" sz="2000" smtClean="0">
                <a:ea typeface="ＭＳ Ｐゴシック" pitchFamily="2" charset="-128"/>
              </a:rPr>
              <a:t>Relever le défi du vieillissement et de la longévité suppose d’adopter une perspective de cours de vie et de réviser nos manières de répartir les temps de travail et de non travail sur le cycle de vie.</a:t>
            </a:r>
          </a:p>
          <a:p>
            <a:r>
              <a:rPr lang="fr-FR" sz="2000" smtClean="0">
                <a:ea typeface="ＭＳ Ｐゴシック" pitchFamily="2" charset="-128"/>
              </a:rPr>
              <a:t>Un cours de vie plus flexible et l’émergence de nouveaux profils de risques constituent autant de défis pour les politiques sociales et la protection sociale. </a:t>
            </a:r>
            <a:endParaRPr lang="fr-FR" sz="2100" smtClean="0">
              <a:ea typeface="ＭＳ Ｐゴシック" pitchFamily="2" charset="-128"/>
            </a:endParaRPr>
          </a:p>
          <a:p>
            <a:r>
              <a:rPr lang="fr-FR" sz="2000" smtClean="0">
                <a:ea typeface="ＭＳ Ｐゴシック" pitchFamily="2" charset="-128"/>
              </a:rPr>
              <a:t>Comment reconfigurer la protection sociale afin de garantir la sécurité des individus tout au long d’un parcours des âges devenu flexible et individualisé ?</a:t>
            </a:r>
          </a:p>
          <a:p>
            <a:pPr>
              <a:buFontTx/>
              <a:buNone/>
            </a:pPr>
            <a:endParaRPr lang="fr-FR" sz="1400" b="0" smtClean="0">
              <a:solidFill>
                <a:schemeClr val="tx1"/>
              </a:solidFill>
              <a:latin typeface="Times" pitchFamily="2" charset="0"/>
              <a:ea typeface="ＭＳ Ｐゴシック" pitchFamily="2" charset="-128"/>
            </a:endParaRPr>
          </a:p>
        </p:txBody>
      </p:sp>
      <p:sp>
        <p:nvSpPr>
          <p:cNvPr id="19461" name="Espace réservé du pied de page 5"/>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Espace réservé du numéro de diapositive 4"/>
          <p:cNvSpPr>
            <a:spLocks noGrp="1"/>
          </p:cNvSpPr>
          <p:nvPr>
            <p:ph type="sldNum" sz="quarter" idx="12"/>
          </p:nvPr>
        </p:nvSpPr>
        <p:spPr>
          <a:xfrm>
            <a:off x="6864350" y="6489700"/>
            <a:ext cx="1892300" cy="444500"/>
          </a:xfrm>
          <a:noFill/>
        </p:spPr>
        <p:txBody>
          <a:bodyPr/>
          <a:lstStyle/>
          <a:p>
            <a:fld id="{0845D778-D31D-4541-8A81-AA83033FCB52}" type="slidenum">
              <a:rPr lang="fr-FR"/>
              <a:pPr/>
              <a:t>4</a:t>
            </a:fld>
            <a:endParaRPr lang="fr-FR"/>
          </a:p>
        </p:txBody>
      </p:sp>
      <p:sp>
        <p:nvSpPr>
          <p:cNvPr id="20484" name="Rectangle 2"/>
          <p:cNvSpPr>
            <a:spLocks noGrp="1" noChangeArrowheads="1"/>
          </p:cNvSpPr>
          <p:nvPr>
            <p:ph type="title"/>
          </p:nvPr>
        </p:nvSpPr>
        <p:spPr>
          <a:xfrm flipH="1" flipV="1">
            <a:off x="8458200" y="6324600"/>
            <a:ext cx="76200" cy="76200"/>
          </a:xfrm>
        </p:spPr>
        <p:txBody>
          <a:bodyPr/>
          <a:lstStyle/>
          <a:p>
            <a:r>
              <a:rPr lang="fr-FR" smtClean="0">
                <a:ea typeface="ＭＳ Ｐゴシック" pitchFamily="2" charset="-128"/>
              </a:rPr>
              <a:t> </a:t>
            </a:r>
          </a:p>
        </p:txBody>
      </p:sp>
      <p:sp>
        <p:nvSpPr>
          <p:cNvPr id="20485" name="Text Box 4"/>
          <p:cNvSpPr txBox="1">
            <a:spLocks noChangeArrowheads="1"/>
          </p:cNvSpPr>
          <p:nvPr/>
        </p:nvSpPr>
        <p:spPr bwMode="auto">
          <a:xfrm>
            <a:off x="3489325" y="6080125"/>
            <a:ext cx="625475" cy="457200"/>
          </a:xfrm>
          <a:prstGeom prst="rect">
            <a:avLst/>
          </a:prstGeom>
          <a:noFill/>
          <a:ln w="9525">
            <a:noFill/>
            <a:miter lim="800000"/>
            <a:headEnd/>
            <a:tailEnd/>
          </a:ln>
        </p:spPr>
        <p:txBody>
          <a:bodyPr>
            <a:spAutoFit/>
          </a:bodyPr>
          <a:lstStyle/>
          <a:p>
            <a:endParaRPr lang="fr-FR"/>
          </a:p>
        </p:txBody>
      </p:sp>
      <p:graphicFrame>
        <p:nvGraphicFramePr>
          <p:cNvPr id="20482" name="Object 2"/>
          <p:cNvGraphicFramePr>
            <a:graphicFrameLocks noChangeAspect="1"/>
          </p:cNvGraphicFramePr>
          <p:nvPr/>
        </p:nvGraphicFramePr>
        <p:xfrm>
          <a:off x="1524000" y="0"/>
          <a:ext cx="5165725" cy="6858000"/>
        </p:xfrm>
        <a:graphic>
          <a:graphicData uri="http://schemas.openxmlformats.org/presentationml/2006/ole">
            <p:oleObj spid="_x0000_s20482" name="Document" r:id="rId4" imgW="6692900" imgH="8890000" progId="Word.Document.12">
              <p:link updateAutomatic="1"/>
            </p:oleObj>
          </a:graphicData>
        </a:graphic>
      </p:graphicFrame>
      <p:sp>
        <p:nvSpPr>
          <p:cNvPr id="20486" name="Espace réservé du pied de page 5"/>
          <p:cNvSpPr>
            <a:spLocks noGrp="1"/>
          </p:cNvSpPr>
          <p:nvPr>
            <p:ph type="ftr" sz="quarter" idx="11"/>
          </p:nvPr>
        </p:nvSpPr>
        <p:spPr>
          <a:noFill/>
        </p:spPr>
        <p:txBody>
          <a:bodyPr/>
          <a:lstStyle/>
          <a:p>
            <a:r>
              <a:rPr lang="fr-FR"/>
              <a:t>1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3"/>
          <p:cNvSpPr>
            <a:spLocks noGrp="1"/>
          </p:cNvSpPr>
          <p:nvPr>
            <p:ph type="sldNum" sz="quarter" idx="12"/>
          </p:nvPr>
        </p:nvSpPr>
        <p:spPr>
          <a:xfrm>
            <a:off x="6864350" y="6489700"/>
            <a:ext cx="1892300" cy="444500"/>
          </a:xfrm>
          <a:noFill/>
        </p:spPr>
        <p:txBody>
          <a:bodyPr/>
          <a:lstStyle/>
          <a:p>
            <a:fld id="{2FF8EBE6-6A40-4677-9591-AC60FF49F78F}" type="slidenum">
              <a:rPr lang="fr-FR"/>
              <a:pPr/>
              <a:t>5</a:t>
            </a:fld>
            <a:endParaRPr lang="fr-FR"/>
          </a:p>
        </p:txBody>
      </p:sp>
      <p:sp>
        <p:nvSpPr>
          <p:cNvPr id="22531" name="Rectangle 2"/>
          <p:cNvSpPr>
            <a:spLocks noChangeArrowheads="1"/>
          </p:cNvSpPr>
          <p:nvPr/>
        </p:nvSpPr>
        <p:spPr bwMode="auto">
          <a:xfrm>
            <a:off x="1143000" y="0"/>
            <a:ext cx="7315200" cy="1828800"/>
          </a:xfrm>
          <a:prstGeom prst="rect">
            <a:avLst/>
          </a:prstGeom>
          <a:noFill/>
          <a:ln w="9525">
            <a:noFill/>
            <a:miter lim="800000"/>
            <a:headEnd/>
            <a:tailEnd/>
          </a:ln>
        </p:spPr>
        <p:txBody>
          <a:bodyPr lIns="92075" tIns="46038" rIns="92075" bIns="46038" anchor="b"/>
          <a:lstStyle/>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a:p>
            <a:pPr algn="ctr">
              <a:lnSpc>
                <a:spcPct val="110000"/>
              </a:lnSpc>
            </a:pPr>
            <a:endParaRPr lang="fr-FR" sz="3200" b="1">
              <a:solidFill>
                <a:srgbClr val="33CC33"/>
              </a:solidFill>
            </a:endParaRPr>
          </a:p>
        </p:txBody>
      </p:sp>
      <p:sp>
        <p:nvSpPr>
          <p:cNvPr id="19460" name="Rectangle 3"/>
          <p:cNvSpPr>
            <a:spLocks noChangeArrowheads="1"/>
          </p:cNvSpPr>
          <p:nvPr/>
        </p:nvSpPr>
        <p:spPr bwMode="auto">
          <a:xfrm>
            <a:off x="152400" y="1066800"/>
            <a:ext cx="8991600" cy="5257800"/>
          </a:xfrm>
          <a:prstGeom prst="rect">
            <a:avLst/>
          </a:prstGeom>
          <a:noFill/>
          <a:ln w="9525">
            <a:noFill/>
            <a:miter lim="800000"/>
            <a:headEnd/>
            <a:tailEnd/>
          </a:ln>
        </p:spPr>
        <p:txBody>
          <a:bodyPr lIns="92075" tIns="46038" rIns="92075" bIns="46038"/>
          <a:lstStyle/>
          <a:p>
            <a:pPr marL="771525" indent="-395288" algn="ctr">
              <a:lnSpc>
                <a:spcPct val="110000"/>
              </a:lnSpc>
              <a:spcBef>
                <a:spcPct val="40000"/>
              </a:spcBef>
              <a:buFont typeface="Wingdings" charset="2"/>
              <a:buNone/>
              <a:defRPr/>
            </a:pPr>
            <a:r>
              <a:rPr lang="fr-FR" sz="1800" b="1" dirty="0">
                <a:solidFill>
                  <a:schemeClr val="bg2"/>
                </a:solidFill>
                <a:latin typeface="Verdana" charset="0"/>
                <a:ea typeface="+mn-ea"/>
              </a:rPr>
              <a:t> Seniors : Un taux d’emploi qui s’est effondré à partir de 1980</a:t>
            </a:r>
          </a:p>
          <a:p>
            <a:pPr marL="771525" indent="-395288">
              <a:spcBef>
                <a:spcPct val="40000"/>
              </a:spcBef>
              <a:buFont typeface="Wingdings" charset="2"/>
              <a:buChar char="Ø"/>
              <a:defRPr/>
            </a:pPr>
            <a:r>
              <a:rPr lang="fr-FR" sz="1800" dirty="0">
                <a:solidFill>
                  <a:schemeClr val="bg2"/>
                </a:solidFill>
                <a:latin typeface="Verdana" charset="0"/>
                <a:ea typeface="+mn-ea"/>
              </a:rPr>
              <a:t>Il stagne à 39% (2010 à 38,7%)  La moyenne 2010 UE 15 = 48,4%. </a:t>
            </a:r>
          </a:p>
          <a:p>
            <a:pPr marL="771525" indent="-395288">
              <a:spcBef>
                <a:spcPct val="40000"/>
              </a:spcBef>
              <a:buFont typeface="Wingdings" charset="2"/>
              <a:buChar char="Ø"/>
              <a:defRPr/>
            </a:pPr>
            <a:r>
              <a:rPr lang="fr-FR" sz="1800" dirty="0">
                <a:solidFill>
                  <a:schemeClr val="bg2"/>
                </a:solidFill>
                <a:latin typeface="Verdana" charset="0"/>
                <a:ea typeface="+mn-ea"/>
              </a:rPr>
              <a:t>A peine plus d’une personne sur trois âgée de 55 à 64 ans est en activité.</a:t>
            </a:r>
          </a:p>
          <a:p>
            <a:pPr marL="771525" indent="-395288">
              <a:spcBef>
                <a:spcPct val="40000"/>
              </a:spcBef>
              <a:buFont typeface="Wingdings" charset="2"/>
              <a:buChar char="Ø"/>
              <a:defRPr/>
            </a:pPr>
            <a:r>
              <a:rPr lang="fr-FR" sz="1800" dirty="0">
                <a:solidFill>
                  <a:schemeClr val="bg2"/>
                </a:solidFill>
                <a:latin typeface="Verdana" charset="0"/>
                <a:ea typeface="+mn-ea"/>
              </a:rPr>
              <a:t>17% seulement au travail entre 60 ans et 64 ans.</a:t>
            </a:r>
          </a:p>
          <a:p>
            <a:pPr marL="771525" indent="-395288">
              <a:spcBef>
                <a:spcPct val="40000"/>
              </a:spcBef>
              <a:buFont typeface="Wingdings" charset="2"/>
              <a:buChar char="Ø"/>
              <a:defRPr/>
            </a:pPr>
            <a:r>
              <a:rPr lang="fr-FR" sz="1800" dirty="0">
                <a:solidFill>
                  <a:schemeClr val="bg2"/>
                </a:solidFill>
                <a:latin typeface="Verdana" charset="0"/>
                <a:ea typeface="+mn-ea"/>
              </a:rPr>
              <a:t>Parmi les plus bas de l’Europe des 15</a:t>
            </a:r>
          </a:p>
          <a:p>
            <a:pPr marL="771525" indent="-395288">
              <a:spcBef>
                <a:spcPct val="40000"/>
              </a:spcBef>
              <a:buFont typeface="Wingdings" charset="2"/>
              <a:buChar char="Ø"/>
              <a:defRPr/>
            </a:pPr>
            <a:r>
              <a:rPr lang="fr-FR" sz="1800" dirty="0">
                <a:solidFill>
                  <a:schemeClr val="bg2"/>
                </a:solidFill>
                <a:latin typeface="Verdana" charset="0"/>
                <a:ea typeface="+mn-ea"/>
              </a:rPr>
              <a:t>Peu d’infléchissement dans l’évolution de l’activité des seniors en France depuis 1995 (DARES 2007) Une progression de +35% entre 1996 et 2010 contre +64% pour la Finlande et +86% pour les Pays-Bas</a:t>
            </a:r>
          </a:p>
          <a:p>
            <a:pPr marL="771525" indent="-395288">
              <a:spcBef>
                <a:spcPct val="40000"/>
              </a:spcBef>
              <a:buFont typeface="Wingdings" charset="2"/>
              <a:buNone/>
              <a:defRPr/>
            </a:pPr>
            <a:r>
              <a:rPr lang="fr-FR" sz="1800" b="1" dirty="0">
                <a:solidFill>
                  <a:schemeClr val="bg2"/>
                </a:solidFill>
                <a:latin typeface="Verdana" charset="0"/>
                <a:ea typeface="+mn-ea"/>
              </a:rPr>
              <a:t>Juniors : le taux d’emploi des moins de 25 ans : l’un des plus 	         bas d’Europe</a:t>
            </a:r>
            <a:endParaRPr lang="fr-FR" sz="1800" dirty="0">
              <a:solidFill>
                <a:schemeClr val="bg2"/>
              </a:solidFill>
              <a:latin typeface="Verdana" charset="0"/>
              <a:ea typeface="+mn-ea"/>
            </a:endParaRPr>
          </a:p>
          <a:p>
            <a:pPr marL="771525" indent="-395288">
              <a:spcBef>
                <a:spcPct val="40000"/>
              </a:spcBef>
              <a:buFont typeface="Wingdings" charset="2"/>
              <a:buChar char="Ø"/>
              <a:defRPr/>
            </a:pPr>
            <a:r>
              <a:rPr lang="fr-FR" sz="1800" dirty="0">
                <a:solidFill>
                  <a:schemeClr val="bg2"/>
                </a:solidFill>
                <a:latin typeface="Verdana" charset="0"/>
                <a:ea typeface="+mn-ea"/>
              </a:rPr>
              <a:t>France : 31%  contre Europe des 15 :  41% en 2008</a:t>
            </a:r>
          </a:p>
          <a:p>
            <a:pPr marL="4429125" lvl="8" indent="-395288" defTabSz="457200">
              <a:spcBef>
                <a:spcPct val="40000"/>
              </a:spcBef>
              <a:buFont typeface="Wingdings" charset="2"/>
              <a:buChar char="Ø"/>
              <a:defRPr/>
            </a:pPr>
            <a:r>
              <a:rPr lang="fr-FR" sz="1800" dirty="0">
                <a:solidFill>
                  <a:schemeClr val="bg2"/>
                </a:solidFill>
                <a:latin typeface="Verdana" charset="0"/>
                <a:ea typeface="+mn-ea"/>
              </a:rPr>
              <a:t>Suède : 46%</a:t>
            </a:r>
          </a:p>
          <a:p>
            <a:pPr marL="4429125" lvl="8" indent="-395288" defTabSz="457200">
              <a:spcBef>
                <a:spcPct val="40000"/>
              </a:spcBef>
              <a:buFont typeface="Wingdings" charset="2"/>
              <a:buChar char="Ø"/>
              <a:defRPr/>
            </a:pPr>
            <a:r>
              <a:rPr lang="fr-FR" sz="1800" dirty="0">
                <a:solidFill>
                  <a:schemeClr val="bg2"/>
                </a:solidFill>
                <a:latin typeface="Verdana" charset="0"/>
                <a:ea typeface="+mn-ea"/>
              </a:rPr>
              <a:t>UK 	  : 56%  </a:t>
            </a:r>
          </a:p>
        </p:txBody>
      </p:sp>
      <p:sp>
        <p:nvSpPr>
          <p:cNvPr id="22533" name="Rectangle 4"/>
          <p:cNvSpPr>
            <a:spLocks noChangeArrowheads="1"/>
          </p:cNvSpPr>
          <p:nvPr/>
        </p:nvSpPr>
        <p:spPr bwMode="auto">
          <a:xfrm>
            <a:off x="4360863" y="6340475"/>
            <a:ext cx="184150" cy="304800"/>
          </a:xfrm>
          <a:prstGeom prst="rect">
            <a:avLst/>
          </a:prstGeom>
          <a:noFill/>
          <a:ln w="12700">
            <a:noFill/>
            <a:miter lim="800000"/>
            <a:headEnd type="none" w="sm" len="sm"/>
            <a:tailEnd type="none" w="sm" len="sm"/>
          </a:ln>
        </p:spPr>
        <p:txBody>
          <a:bodyPr wrap="none">
            <a:spAutoFit/>
          </a:bodyPr>
          <a:lstStyle/>
          <a:p>
            <a:pPr algn="ctr"/>
            <a:endParaRPr lang="fr-FR" sz="1400"/>
          </a:p>
        </p:txBody>
      </p:sp>
      <p:sp>
        <p:nvSpPr>
          <p:cNvPr id="22534" name="Rectangle 5"/>
          <p:cNvSpPr>
            <a:spLocks noChangeArrowheads="1"/>
          </p:cNvSpPr>
          <p:nvPr/>
        </p:nvSpPr>
        <p:spPr bwMode="auto">
          <a:xfrm>
            <a:off x="2362200" y="6400800"/>
            <a:ext cx="5562600" cy="457200"/>
          </a:xfrm>
          <a:prstGeom prst="rect">
            <a:avLst/>
          </a:prstGeom>
          <a:noFill/>
          <a:ln w="12700">
            <a:noFill/>
            <a:miter lim="800000"/>
            <a:headEnd type="none" w="sm" len="sm"/>
            <a:tailEnd type="none" w="sm" len="sm"/>
          </a:ln>
        </p:spPr>
        <p:txBody>
          <a:bodyPr>
            <a:spAutoFit/>
          </a:bodyPr>
          <a:lstStyle/>
          <a:p>
            <a:endParaRPr lang="fr-FR"/>
          </a:p>
        </p:txBody>
      </p:sp>
      <p:sp>
        <p:nvSpPr>
          <p:cNvPr id="22535" name="ZoneTexte 9"/>
          <p:cNvSpPr txBox="1">
            <a:spLocks noChangeArrowheads="1"/>
          </p:cNvSpPr>
          <p:nvPr/>
        </p:nvSpPr>
        <p:spPr bwMode="auto">
          <a:xfrm>
            <a:off x="533400" y="0"/>
            <a:ext cx="8305800" cy="1103313"/>
          </a:xfrm>
          <a:prstGeom prst="rect">
            <a:avLst/>
          </a:prstGeom>
          <a:noFill/>
          <a:ln w="9525">
            <a:noFill/>
            <a:miter lim="800000"/>
            <a:headEnd/>
            <a:tailEnd/>
          </a:ln>
        </p:spPr>
        <p:txBody>
          <a:bodyPr>
            <a:spAutoFit/>
          </a:bodyPr>
          <a:lstStyle/>
          <a:p>
            <a:pPr algn="ctr">
              <a:lnSpc>
                <a:spcPct val="110000"/>
              </a:lnSpc>
            </a:pPr>
            <a:r>
              <a:rPr lang="fr-FR" sz="2000" b="1">
                <a:solidFill>
                  <a:srgbClr val="33CC33"/>
                </a:solidFill>
                <a:latin typeface="Comic Sans MS" pitchFamily="2" charset="0"/>
              </a:rPr>
              <a:t>La France dans la comparaison internationale</a:t>
            </a:r>
          </a:p>
          <a:p>
            <a:pPr algn="ctr">
              <a:lnSpc>
                <a:spcPct val="110000"/>
              </a:lnSpc>
            </a:pPr>
            <a:r>
              <a:rPr lang="fr-FR" sz="2000" b="1">
                <a:solidFill>
                  <a:srgbClr val="33CC33"/>
                </a:solidFill>
                <a:latin typeface="Comic Sans MS" pitchFamily="2" charset="0"/>
              </a:rPr>
              <a:t>France : se singularise par ses mauvaises performances en matière d’emploi tant des seniors que des jeunes</a:t>
            </a:r>
          </a:p>
        </p:txBody>
      </p:sp>
      <p:sp>
        <p:nvSpPr>
          <p:cNvPr id="22536" name="Espace réservé du pied de page 8"/>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81000" y="0"/>
            <a:ext cx="8382000" cy="2514600"/>
          </a:xfrm>
          <a:prstGeom prst="rect">
            <a:avLst/>
          </a:prstGeom>
          <a:noFill/>
          <a:ln w="9525">
            <a:noFill/>
            <a:miter lim="800000"/>
            <a:headEnd/>
            <a:tailEnd/>
          </a:ln>
        </p:spPr>
        <p:txBody>
          <a:bodyPr anchor="ctr"/>
          <a:lstStyle/>
          <a:p>
            <a:pPr algn="ctr">
              <a:spcBef>
                <a:spcPct val="100000"/>
              </a:spcBef>
            </a:pPr>
            <a:r>
              <a:rPr lang="fr-FR" b="1">
                <a:solidFill>
                  <a:srgbClr val="66FF66"/>
                </a:solidFill>
                <a:latin typeface="Verdana" pitchFamily="2" charset="0"/>
              </a:rPr>
              <a:t>Singularités françaises (2) </a:t>
            </a:r>
            <a:br>
              <a:rPr lang="fr-FR" b="1">
                <a:solidFill>
                  <a:srgbClr val="66FF66"/>
                </a:solidFill>
                <a:latin typeface="Verdana" pitchFamily="2" charset="0"/>
              </a:rPr>
            </a:br>
            <a:endParaRPr lang="fr-FR">
              <a:solidFill>
                <a:srgbClr val="66FF66"/>
              </a:solidFill>
              <a:latin typeface="Comic Sans MS" pitchFamily="2" charset="0"/>
            </a:endParaRPr>
          </a:p>
        </p:txBody>
      </p:sp>
      <p:sp>
        <p:nvSpPr>
          <p:cNvPr id="23555" name="Rectangle 3"/>
          <p:cNvSpPr>
            <a:spLocks noChangeArrowheads="1"/>
          </p:cNvSpPr>
          <p:nvPr/>
        </p:nvSpPr>
        <p:spPr bwMode="auto">
          <a:xfrm>
            <a:off x="228600" y="1881188"/>
            <a:ext cx="8915400" cy="4443412"/>
          </a:xfrm>
          <a:prstGeom prst="rect">
            <a:avLst/>
          </a:prstGeom>
          <a:noFill/>
          <a:ln w="9525">
            <a:noFill/>
            <a:miter lim="800000"/>
            <a:headEnd/>
            <a:tailEnd/>
          </a:ln>
        </p:spPr>
        <p:txBody>
          <a:bodyPr/>
          <a:lstStyle/>
          <a:p>
            <a:pPr>
              <a:spcBef>
                <a:spcPct val="40000"/>
              </a:spcBef>
              <a:buFont typeface="Wingdings" pitchFamily="2" charset="2"/>
              <a:buChar char="Ø"/>
            </a:pPr>
            <a:r>
              <a:rPr lang="fr-FR">
                <a:solidFill>
                  <a:schemeClr val="bg2"/>
                </a:solidFill>
                <a:latin typeface="Verdana" pitchFamily="2" charset="0"/>
              </a:rPr>
              <a:t>Une déconnexion problématique entre l’âge de sortie du marché du travail et l’âge de liquidation de la retraite. </a:t>
            </a:r>
          </a:p>
          <a:p>
            <a:pPr algn="ctr">
              <a:spcBef>
                <a:spcPct val="40000"/>
              </a:spcBef>
            </a:pPr>
            <a:r>
              <a:rPr lang="fr-FR" sz="1800">
                <a:solidFill>
                  <a:schemeClr val="bg2"/>
                </a:solidFill>
                <a:latin typeface="Verdana" pitchFamily="2" charset="0"/>
              </a:rPr>
              <a:t>En 2010 : </a:t>
            </a:r>
          </a:p>
          <a:p>
            <a:pPr>
              <a:spcBef>
                <a:spcPct val="40000"/>
              </a:spcBef>
              <a:buFont typeface="Wingdings" pitchFamily="2" charset="2"/>
              <a:buChar char="ü"/>
            </a:pPr>
            <a:r>
              <a:rPr lang="fr-FR" sz="1800">
                <a:solidFill>
                  <a:schemeClr val="bg2"/>
                </a:solidFill>
                <a:latin typeface="Verdana" pitchFamily="2" charset="0"/>
              </a:rPr>
              <a:t>Age médian de sortie du marché du travail : 58,9 ans</a:t>
            </a:r>
          </a:p>
          <a:p>
            <a:pPr>
              <a:spcBef>
                <a:spcPct val="40000"/>
              </a:spcBef>
              <a:buFont typeface="Wingdings" pitchFamily="2" charset="2"/>
              <a:buChar char="ü"/>
            </a:pPr>
            <a:r>
              <a:rPr lang="fr-FR" sz="1800">
                <a:solidFill>
                  <a:schemeClr val="bg2"/>
                </a:solidFill>
                <a:latin typeface="Verdana" pitchFamily="2" charset="0"/>
              </a:rPr>
              <a:t>Age moyen de liquidation de la retraite (CNAVTS) : 61,6 ans</a:t>
            </a:r>
          </a:p>
          <a:p>
            <a:pPr>
              <a:spcBef>
                <a:spcPct val="40000"/>
              </a:spcBef>
              <a:buFont typeface="Wingdings" pitchFamily="2" charset="2"/>
              <a:buChar char="ü"/>
            </a:pPr>
            <a:r>
              <a:rPr lang="fr-FR" sz="1800">
                <a:solidFill>
                  <a:schemeClr val="bg2"/>
                </a:solidFill>
                <a:latin typeface="Verdana" pitchFamily="2" charset="0"/>
              </a:rPr>
              <a:t>40% de ceux qui font valoir leur droit à pension ne sont plus en activité</a:t>
            </a:r>
          </a:p>
          <a:p>
            <a:pPr>
              <a:spcBef>
                <a:spcPct val="40000"/>
              </a:spcBef>
              <a:buFont typeface="Wingdings" pitchFamily="2" charset="2"/>
              <a:buChar char="Ø"/>
            </a:pPr>
            <a:r>
              <a:rPr lang="fr-FR">
                <a:solidFill>
                  <a:schemeClr val="bg2"/>
                </a:solidFill>
                <a:latin typeface="Verdana" pitchFamily="2" charset="0"/>
              </a:rPr>
              <a:t>Depuis 2003 la réforme des retraites a fait reculer l’âge de liquidation de la pension mais très peu l’âge de sortie du marché du travail</a:t>
            </a:r>
          </a:p>
        </p:txBody>
      </p:sp>
      <p:sp>
        <p:nvSpPr>
          <p:cNvPr id="23556" name="Espace réservé du pied de page 5"/>
          <p:cNvSpPr>
            <a:spLocks noGrp="1"/>
          </p:cNvSpPr>
          <p:nvPr>
            <p:ph type="ftr" sz="quarter" idx="11"/>
          </p:nvPr>
        </p:nvSpPr>
        <p:spPr>
          <a:noFill/>
        </p:spPr>
        <p:txBody>
          <a:bodyPr/>
          <a:lstStyle/>
          <a:p>
            <a:r>
              <a:rPr lang="fr-FR"/>
              <a:t>A-M  Guillemard. Pour Futuribles  le 12 janvier 2012</a:t>
            </a:r>
          </a:p>
        </p:txBody>
      </p:sp>
      <p:sp>
        <p:nvSpPr>
          <p:cNvPr id="23557" name="Espace réservé du numéro de diapositive 6"/>
          <p:cNvSpPr>
            <a:spLocks noGrp="1"/>
          </p:cNvSpPr>
          <p:nvPr>
            <p:ph type="sldNum" sz="quarter" idx="12"/>
          </p:nvPr>
        </p:nvSpPr>
        <p:spPr>
          <a:xfrm>
            <a:off x="6864350" y="6489700"/>
            <a:ext cx="1892300" cy="444500"/>
          </a:xfrm>
          <a:noFill/>
        </p:spPr>
        <p:txBody>
          <a:bodyPr/>
          <a:lstStyle/>
          <a:p>
            <a:fld id="{06A116C7-D0B7-4581-BC10-7C748C9F352C}" type="slidenum">
              <a:rPr lang="fr-FR"/>
              <a:pPr/>
              <a:t>6</a:t>
            </a:fld>
            <a:endParaRPr lang="fr-F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3"/>
          <p:cNvSpPr>
            <a:spLocks noGrp="1"/>
          </p:cNvSpPr>
          <p:nvPr>
            <p:ph type="sldNum" sz="quarter" idx="12"/>
          </p:nvPr>
        </p:nvSpPr>
        <p:spPr>
          <a:xfrm>
            <a:off x="6864350" y="6489700"/>
            <a:ext cx="1892300" cy="444500"/>
          </a:xfrm>
          <a:noFill/>
        </p:spPr>
        <p:txBody>
          <a:bodyPr/>
          <a:lstStyle/>
          <a:p>
            <a:fld id="{0294016A-EF9A-4EA3-9E53-760AFB883428}" type="slidenum">
              <a:rPr lang="fr-FR"/>
              <a:pPr/>
              <a:t>7</a:t>
            </a:fld>
            <a:endParaRPr lang="fr-FR"/>
          </a:p>
        </p:txBody>
      </p:sp>
      <p:sp>
        <p:nvSpPr>
          <p:cNvPr id="24579" name="Rectangle 784"/>
          <p:cNvSpPr>
            <a:spLocks noGrp="1" noChangeArrowheads="1"/>
          </p:cNvSpPr>
          <p:nvPr>
            <p:ph type="title" idx="4294967295"/>
          </p:nvPr>
        </p:nvSpPr>
        <p:spPr>
          <a:xfrm>
            <a:off x="457200" y="0"/>
            <a:ext cx="8229600" cy="1066800"/>
          </a:xfrm>
        </p:spPr>
        <p:txBody>
          <a:bodyPr lIns="91440" tIns="45720" rIns="91440" bIns="45720" anchor="ctr"/>
          <a:lstStyle/>
          <a:p>
            <a:pPr algn="ctr" eaLnBrk="1" hangingPunct="1"/>
            <a:r>
              <a:rPr lang="fr-FR" sz="1600" smtClean="0">
                <a:ea typeface="ＭＳ Ｐゴシック" pitchFamily="2" charset="-128"/>
              </a:rPr>
              <a:t>Evolution du taux d’emploi des 55-64 ans, Europe</a:t>
            </a:r>
            <a:br>
              <a:rPr lang="fr-FR" sz="1600" smtClean="0">
                <a:ea typeface="ＭＳ Ｐゴシック" pitchFamily="2" charset="-128"/>
              </a:rPr>
            </a:br>
            <a:r>
              <a:rPr lang="fr-FR" sz="1600" smtClean="0">
                <a:ea typeface="ＭＳ Ｐゴシック" pitchFamily="2" charset="-128"/>
              </a:rPr>
              <a:t>Source : Eurostat-EFT</a:t>
            </a:r>
            <a:endParaRPr lang="fr-FR" sz="2000" smtClean="0">
              <a:ea typeface="ＭＳ Ｐゴシック" pitchFamily="2" charset="-128"/>
            </a:endParaRPr>
          </a:p>
        </p:txBody>
      </p:sp>
      <p:graphicFrame>
        <p:nvGraphicFramePr>
          <p:cNvPr id="875759" name="Group 239"/>
          <p:cNvGraphicFramePr>
            <a:graphicFrameLocks noGrp="1"/>
          </p:cNvGraphicFramePr>
          <p:nvPr>
            <p:ph idx="4294967295"/>
          </p:nvPr>
        </p:nvGraphicFramePr>
        <p:xfrm>
          <a:off x="152400" y="914400"/>
          <a:ext cx="8154988" cy="5774060"/>
        </p:xfrm>
        <a:graphic>
          <a:graphicData uri="http://schemas.openxmlformats.org/drawingml/2006/table">
            <a:tbl>
              <a:tblPr/>
              <a:tblGrid>
                <a:gridCol w="1403350"/>
                <a:gridCol w="612775"/>
                <a:gridCol w="614363"/>
                <a:gridCol w="614362"/>
                <a:gridCol w="614363"/>
                <a:gridCol w="612775"/>
                <a:gridCol w="614362"/>
                <a:gridCol w="614363"/>
                <a:gridCol w="615950"/>
                <a:gridCol w="612775"/>
                <a:gridCol w="611187"/>
                <a:gridCol w="614363"/>
              </a:tblGrid>
              <a:tr h="409575">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9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 </a:t>
                      </a:r>
                      <a:endParaRPr kumimoji="0" lang="fr-FR" sz="15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1996</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1998</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2000</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2002</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2004</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2005</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2008</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2009</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2010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Var %</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Germany</a:t>
                      </a:r>
                      <a:endParaRPr kumimoji="0" lang="fr-FR" sz="15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37,9</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37,7</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37,4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38,4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41,4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45,4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51,5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53,8</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56,2</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57,7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52,6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0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Belgium</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21,9</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22,5</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25,0</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25,8</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30,1</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31,8</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34,4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34,5</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35,3</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37,3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60,1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1313">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0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Danemark</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49,1</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50,4</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54,6</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57,3</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60,3</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59,5</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58,6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57,0</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57,5</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57,6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17,3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0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Spain</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33,2</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35,3</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36,8</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39,7</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41,3</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43,1</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44,6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45,6</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44,1</a:t>
                      </a:r>
                      <a:endParaRPr kumimoji="0" lang="fr-FR" sz="10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43,6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31,3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Finland</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35,4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35,7</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41,2</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47,8</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50,9</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52,7</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56,5</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55,5</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56,2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63,4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France</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29,4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28,3</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29,4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33,8</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37,3</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37,9</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38,3</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38,2</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38,9</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1"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39,7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35,0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0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Italy </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28,6</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27,7</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27,3</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28,6</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30,5</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31,4</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33,8</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34,4</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35,7</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36,6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28,0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The Netherlands</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30,5</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33,0</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37,9</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42,0</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45,2</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46,1</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53,0</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55,1</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53,7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86,4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99"/>
                    </a:solidFill>
                  </a:tcPr>
                </a:tc>
              </a:tr>
              <a:tr h="341313">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0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Portugal</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47,3</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50,2</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51,3</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51,9</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50,3</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50,5</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50,9</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50,8</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49,7</a:t>
                      </a:r>
                      <a:endParaRPr kumimoji="0" lang="fr-FR" sz="1000" b="1"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49,2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000" b="1"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United Kingdom</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47,7</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48,3</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50,4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53,2</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56,2</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56,9</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57,4</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58,0</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57,5</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57,1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19,7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CCFF"/>
                    </a:solid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Sweden</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63,4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62,7</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64,3</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68,3</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69,1</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69,4</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70</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70,1</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70</a:t>
                      </a:r>
                      <a:endParaRPr kumimoji="0" lang="fr-FR" sz="1500" b="0" i="0" u="none" strike="noStrike" cap="none" normalizeH="0" baseline="0" smtClean="0">
                        <a:ln>
                          <a:noFill/>
                        </a:ln>
                        <a:solidFill>
                          <a:srgbClr val="010000"/>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70,5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rgbClr val="010000"/>
                          </a:solidFill>
                          <a:effectLst/>
                          <a:latin typeface="Times New Roman" pitchFamily="2" charset="0"/>
                          <a:ea typeface="ＭＳ Ｐゴシック" pitchFamily="2" charset="-128"/>
                          <a:cs typeface="Times New Roman" pitchFamily="2" charset="0"/>
                        </a:rPr>
                        <a:t>13,7</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UE-15</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36,3</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36,4</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37,5</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39,8</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42,5</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44,1</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46,5</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47,4</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48,0</a:t>
                      </a:r>
                      <a:endParaRPr kumimoji="0" lang="fr-FR" sz="1500" b="1" i="0" u="none" strike="noStrike" cap="none" normalizeH="0" baseline="0" smtClean="0">
                        <a:ln>
                          <a:noFill/>
                        </a:ln>
                        <a:solidFill>
                          <a:schemeClr val="bg2"/>
                        </a:solidFill>
                        <a:effectLst/>
                        <a:latin typeface="Verdana" pitchFamily="2" charset="0"/>
                        <a:ea typeface="ＭＳ Ｐゴシック" pitchFamily="2" charset="-128"/>
                        <a:cs typeface="Times New Roman" pitchFamily="2"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48,4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35,2</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Japan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64,2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63,8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62,8</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63,9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cs typeface="Times New Roman" pitchFamily="2" charset="0"/>
                        </a:rPr>
                        <a:t>66,1</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66,3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rPr>
                        <a:t>65,5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New Roman" pitchFamily="2" charset="0"/>
                          <a:ea typeface="ＭＳ Ｐゴシック" pitchFamily="2" charset="-128"/>
                          <a:cs typeface="Times New Roman" pitchFamily="2" charset="0"/>
                        </a:rPr>
                        <a:t>65,2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 typeface="Wingdings" pitchFamily="2" charset="2"/>
                        <a:buNone/>
                        <a:tabLst/>
                      </a:pPr>
                      <a:r>
                        <a:rPr kumimoji="0" lang="fr-FR" sz="1500" b="0" i="0" u="none" strike="noStrike" cap="none" normalizeH="0" baseline="0" smtClean="0">
                          <a:ln>
                            <a:noFill/>
                          </a:ln>
                          <a:solidFill>
                            <a:schemeClr val="bg2"/>
                          </a:solidFill>
                          <a:effectLst/>
                          <a:latin typeface="Times" pitchFamily="2" charset="0"/>
                          <a:ea typeface="ＭＳ Ｐゴシック" pitchFamily="2" charset="-128"/>
                          <a:cs typeface="Times New Roman" pitchFamily="2" charset="0"/>
                        </a:rPr>
                        <a:t>1,6</a:t>
                      </a:r>
                    </a:p>
                  </a:txBody>
                  <a:tcPr marL="9525" marR="9525" marT="9525"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u pied de page 1"/>
          <p:cNvSpPr>
            <a:spLocks noGrp="1"/>
          </p:cNvSpPr>
          <p:nvPr>
            <p:ph type="ftr" sz="quarter" idx="11"/>
          </p:nvPr>
        </p:nvSpPr>
        <p:spPr>
          <a:xfrm>
            <a:off x="3124200" y="6019800"/>
            <a:ext cx="2895600" cy="457200"/>
          </a:xfrm>
          <a:noFill/>
        </p:spPr>
        <p:txBody>
          <a:bodyPr/>
          <a:lstStyle/>
          <a:p>
            <a:r>
              <a:rPr lang="fr-FR"/>
              <a:t>A-M  Guillemard. Séminaire de Comptrasec, Bordeaux,17 novembre 2011 </a:t>
            </a:r>
          </a:p>
        </p:txBody>
      </p:sp>
      <p:sp>
        <p:nvSpPr>
          <p:cNvPr id="26627" name="Espace réservé du numéro de diapositive 2"/>
          <p:cNvSpPr>
            <a:spLocks noGrp="1"/>
          </p:cNvSpPr>
          <p:nvPr>
            <p:ph type="sldNum" sz="quarter" idx="12"/>
          </p:nvPr>
        </p:nvSpPr>
        <p:spPr>
          <a:noFill/>
        </p:spPr>
        <p:txBody>
          <a:bodyPr/>
          <a:lstStyle/>
          <a:p>
            <a:fld id="{D2D799DE-12E0-485B-A64C-E9147AA1E5C5}" type="slidenum">
              <a:rPr lang="fr-FR"/>
              <a:pPr/>
              <a:t>8</a:t>
            </a:fld>
            <a:endParaRPr lang="fr-FR"/>
          </a:p>
        </p:txBody>
      </p:sp>
      <p:graphicFrame>
        <p:nvGraphicFramePr>
          <p:cNvPr id="5" name="Graphique 4"/>
          <p:cNvGraphicFramePr>
            <a:graphicFrameLocks/>
          </p:cNvGraphicFramePr>
          <p:nvPr/>
        </p:nvGraphicFramePr>
        <p:xfrm>
          <a:off x="228600" y="762000"/>
          <a:ext cx="8610600" cy="5664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p:cNvGraphicFramePr>
            <a:graphicFrameLocks noGrp="1"/>
          </p:cNvGraphicFramePr>
          <p:nvPr/>
        </p:nvGraphicFramePr>
        <p:xfrm>
          <a:off x="914400" y="152400"/>
          <a:ext cx="7010400" cy="500380"/>
        </p:xfrm>
        <a:graphic>
          <a:graphicData uri="http://schemas.openxmlformats.org/drawingml/2006/table">
            <a:tbl>
              <a:tblPr/>
              <a:tblGrid>
                <a:gridCol w="7010400"/>
              </a:tblGrid>
              <a:tr h="304800">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ea typeface="ＭＳ Ｐゴシック" pitchFamily="2" charset="-128"/>
                        </a:rPr>
                        <a:t>Taux d'emploi du groupe d'âge 55-64 ans </a:t>
                      </a:r>
                    </a:p>
                    <a:p>
                      <a:pPr marL="0" marR="0" lvl="0" indent="0" algn="ctr" defTabSz="457200" rtl="0" eaLnBrk="1" fontAlgn="b"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tx1"/>
                          </a:solidFill>
                          <a:effectLst/>
                          <a:latin typeface="Arial" charset="0"/>
                          <a:ea typeface="ＭＳ Ｐゴシック" pitchFamily="2" charset="-128"/>
                        </a:rPr>
                        <a:t> (source Eurostat-EFT)</a:t>
                      </a:r>
                    </a:p>
                  </a:txBody>
                  <a:tcPr marL="12700" marR="12700" marT="1270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u numéro de diapositive 3"/>
          <p:cNvSpPr>
            <a:spLocks noGrp="1"/>
          </p:cNvSpPr>
          <p:nvPr>
            <p:ph type="sldNum" sz="quarter" idx="12"/>
          </p:nvPr>
        </p:nvSpPr>
        <p:spPr>
          <a:xfrm>
            <a:off x="6864350" y="6489700"/>
            <a:ext cx="1892300" cy="444500"/>
          </a:xfrm>
          <a:noFill/>
        </p:spPr>
        <p:txBody>
          <a:bodyPr/>
          <a:lstStyle/>
          <a:p>
            <a:fld id="{3602B205-CEA8-4D63-8C87-498087CC0022}" type="slidenum">
              <a:rPr lang="fr-FR"/>
              <a:pPr/>
              <a:t>9</a:t>
            </a:fld>
            <a:endParaRPr lang="fr-FR"/>
          </a:p>
        </p:txBody>
      </p:sp>
      <p:sp>
        <p:nvSpPr>
          <p:cNvPr id="27651" name="Rectangle 2"/>
          <p:cNvSpPr>
            <a:spLocks noGrp="1" noChangeArrowheads="1"/>
          </p:cNvSpPr>
          <p:nvPr/>
        </p:nvSpPr>
        <p:spPr bwMode="auto">
          <a:xfrm>
            <a:off x="0" y="228600"/>
            <a:ext cx="9144000" cy="2209800"/>
          </a:xfrm>
          <a:prstGeom prst="rect">
            <a:avLst/>
          </a:prstGeom>
          <a:noFill/>
          <a:ln w="9525">
            <a:noFill/>
            <a:miter lim="800000"/>
            <a:headEnd/>
            <a:tailEnd/>
          </a:ln>
        </p:spPr>
        <p:txBody>
          <a:bodyPr anchor="ctr"/>
          <a:lstStyle/>
          <a:p>
            <a:pPr algn="ctr"/>
            <a:endParaRPr lang="fr-FR" sz="4000">
              <a:solidFill>
                <a:schemeClr val="tx2"/>
              </a:solidFill>
            </a:endParaRPr>
          </a:p>
          <a:p>
            <a:pPr algn="ctr"/>
            <a:endParaRPr lang="fr-FR" sz="4000">
              <a:solidFill>
                <a:schemeClr val="tx2"/>
              </a:solidFill>
            </a:endParaRPr>
          </a:p>
          <a:p>
            <a:pPr algn="ctr"/>
            <a:r>
              <a:rPr lang="fr-FR" sz="4000">
                <a:solidFill>
                  <a:schemeClr val="tx2"/>
                </a:solidFill>
              </a:rPr>
              <a:t>Expliquer cette diversité de participation au marché du travail des seniors</a:t>
            </a:r>
            <a:br>
              <a:rPr lang="fr-FR" sz="4000">
                <a:solidFill>
                  <a:schemeClr val="tx2"/>
                </a:solidFill>
              </a:rPr>
            </a:br>
            <a:r>
              <a:rPr lang="fr-FR" sz="4000">
                <a:solidFill>
                  <a:schemeClr val="tx2"/>
                </a:solidFill>
              </a:rPr>
              <a:t/>
            </a:r>
            <a:br>
              <a:rPr lang="fr-FR" sz="4000">
                <a:solidFill>
                  <a:schemeClr val="tx2"/>
                </a:solidFill>
              </a:rPr>
            </a:br>
            <a:r>
              <a:rPr lang="fr-FR" sz="4000">
                <a:solidFill>
                  <a:schemeClr val="tx2"/>
                </a:solidFill>
              </a:rPr>
              <a:t> </a:t>
            </a:r>
            <a:r>
              <a:rPr lang="fr-FR" sz="3200">
                <a:solidFill>
                  <a:schemeClr val="tx2"/>
                </a:solidFill>
              </a:rPr>
              <a:t>Face à une même réalité démographique,</a:t>
            </a:r>
            <a:r>
              <a:rPr lang="fr-FR" sz="4000">
                <a:solidFill>
                  <a:schemeClr val="tx2"/>
                </a:solidFill>
              </a:rPr>
              <a:t> </a:t>
            </a:r>
            <a:br>
              <a:rPr lang="fr-FR" sz="4000">
                <a:solidFill>
                  <a:schemeClr val="tx2"/>
                </a:solidFill>
              </a:rPr>
            </a:br>
            <a:r>
              <a:rPr lang="fr-FR" sz="3200">
                <a:solidFill>
                  <a:schemeClr val="tx2"/>
                </a:solidFill>
              </a:rPr>
              <a:t/>
            </a:r>
            <a:br>
              <a:rPr lang="fr-FR" sz="3200">
                <a:solidFill>
                  <a:schemeClr val="tx2"/>
                </a:solidFill>
              </a:rPr>
            </a:br>
            <a:r>
              <a:rPr lang="fr-FR" b="1">
                <a:solidFill>
                  <a:schemeClr val="tx2"/>
                </a:solidFill>
              </a:rPr>
              <a:t>selon les pays</a:t>
            </a:r>
            <a:r>
              <a:rPr lang="fr-FR">
                <a:solidFill>
                  <a:schemeClr val="tx2"/>
                </a:solidFill>
              </a:rPr>
              <a:t>, des options politiques </a:t>
            </a:r>
            <a:r>
              <a:rPr lang="fr-FR" b="1">
                <a:solidFill>
                  <a:schemeClr val="tx2"/>
                </a:solidFill>
              </a:rPr>
              <a:t>opposées</a:t>
            </a:r>
            <a:r>
              <a:rPr lang="fr-FR">
                <a:solidFill>
                  <a:schemeClr val="tx2"/>
                </a:solidFill>
              </a:rPr>
              <a:t> en termes de formation, d’emploi, de protection sociale</a:t>
            </a:r>
            <a:r>
              <a:rPr lang="fr-FR" sz="3600">
                <a:solidFill>
                  <a:schemeClr val="tx2"/>
                </a:solidFill>
              </a:rPr>
              <a:t>.</a:t>
            </a:r>
            <a:endParaRPr lang="fr-FR" sz="4400">
              <a:solidFill>
                <a:schemeClr val="tx2"/>
              </a:solidFill>
            </a:endParaRPr>
          </a:p>
        </p:txBody>
      </p:sp>
      <p:sp>
        <p:nvSpPr>
          <p:cNvPr id="27652" name="Rectangle 3"/>
          <p:cNvSpPr>
            <a:spLocks noGrp="1" noChangeArrowheads="1"/>
          </p:cNvSpPr>
          <p:nvPr/>
        </p:nvSpPr>
        <p:spPr bwMode="auto">
          <a:xfrm>
            <a:off x="152400" y="3505200"/>
            <a:ext cx="8686800" cy="3810000"/>
          </a:xfrm>
          <a:prstGeom prst="rect">
            <a:avLst/>
          </a:prstGeom>
          <a:noFill/>
          <a:ln w="9525">
            <a:noFill/>
            <a:miter lim="800000"/>
            <a:headEnd/>
            <a:tailEnd/>
          </a:ln>
        </p:spPr>
        <p:txBody>
          <a:bodyPr/>
          <a:lstStyle/>
          <a:p>
            <a:endParaRPr lang="fr-FR" sz="1600"/>
          </a:p>
          <a:p>
            <a:pPr algn="just"/>
            <a:r>
              <a:rPr lang="fr-FR" sz="2200" b="1">
                <a:solidFill>
                  <a:schemeClr val="tx2"/>
                </a:solidFill>
                <a:latin typeface="Times New Roman" pitchFamily="2" charset="0"/>
              </a:rPr>
              <a:t>L’Europe continentale, dont la France</a:t>
            </a:r>
            <a:r>
              <a:rPr lang="fr-FR" sz="2200">
                <a:solidFill>
                  <a:schemeClr val="tx2"/>
                </a:solidFill>
                <a:latin typeface="Times New Roman" pitchFamily="2" charset="0"/>
              </a:rPr>
              <a:t>, au nom de la sauvegarde de l’emploi, a opté, durant deux décennies, pour </a:t>
            </a:r>
            <a:r>
              <a:rPr lang="fr-FR" sz="2200" b="1">
                <a:solidFill>
                  <a:schemeClr val="tx2"/>
                </a:solidFill>
                <a:latin typeface="Times New Roman" pitchFamily="2" charset="0"/>
              </a:rPr>
              <a:t>l’indemnisation de la sortie anticipée</a:t>
            </a:r>
            <a:r>
              <a:rPr lang="fr-FR" sz="2200">
                <a:solidFill>
                  <a:schemeClr val="tx2"/>
                </a:solidFill>
                <a:latin typeface="Times New Roman" pitchFamily="2" charset="0"/>
              </a:rPr>
              <a:t> des seniors avec les préretraites et les mesures d’âge.</a:t>
            </a:r>
          </a:p>
          <a:p>
            <a:pPr algn="just"/>
            <a:endParaRPr lang="fr-FR" sz="2200">
              <a:solidFill>
                <a:schemeClr val="tx2"/>
              </a:solidFill>
              <a:latin typeface="Times New Roman" pitchFamily="2" charset="0"/>
            </a:endParaRPr>
          </a:p>
          <a:p>
            <a:pPr algn="just"/>
            <a:r>
              <a:rPr lang="fr-FR" sz="2200">
                <a:solidFill>
                  <a:schemeClr val="tx2"/>
                </a:solidFill>
                <a:latin typeface="Times New Roman" pitchFamily="2" charset="0"/>
              </a:rPr>
              <a:t>Les pays scandinaves et le Japon ont choisi de</a:t>
            </a:r>
            <a:r>
              <a:rPr lang="fr-FR" sz="2200" b="1">
                <a:solidFill>
                  <a:schemeClr val="tx2"/>
                </a:solidFill>
                <a:latin typeface="Times New Roman" pitchFamily="2" charset="0"/>
              </a:rPr>
              <a:t> renforcer leurs politiques actives de l’emploi, en direction des plus de 45 ans</a:t>
            </a:r>
            <a:r>
              <a:rPr lang="fr-FR" sz="2200" b="1">
                <a:solidFill>
                  <a:schemeClr val="tx2"/>
                </a:solidFill>
                <a:latin typeface="Geneva" pitchFamily="2" charset="0"/>
              </a:rPr>
              <a:t>.</a:t>
            </a:r>
            <a:r>
              <a:rPr lang="fr-FR" sz="2200" b="1">
                <a:solidFill>
                  <a:schemeClr val="tx2"/>
                </a:solidFill>
              </a:rPr>
              <a:t> </a:t>
            </a:r>
          </a:p>
          <a:p>
            <a:pPr algn="just"/>
            <a:endParaRPr lang="fr-FR" sz="2000" b="1">
              <a:solidFill>
                <a:schemeClr val="tx2"/>
              </a:solidFill>
            </a:endParaRPr>
          </a:p>
        </p:txBody>
      </p:sp>
      <p:sp>
        <p:nvSpPr>
          <p:cNvPr id="27653" name="Espace réservé du pied de page 5"/>
          <p:cNvSpPr>
            <a:spLocks noGrp="1"/>
          </p:cNvSpPr>
          <p:nvPr>
            <p:ph type="ftr" sz="quarter" idx="11"/>
          </p:nvPr>
        </p:nvSpPr>
        <p:spPr>
          <a:noFill/>
        </p:spPr>
        <p:txBody>
          <a:bodyPr/>
          <a:lstStyle/>
          <a:p>
            <a:r>
              <a:rPr lang="fr-FR"/>
              <a:t>A-M  Guillemard. Pour Futuribles  le 12 janvier 2012</a:t>
            </a:r>
          </a:p>
        </p:txBody>
      </p:sp>
    </p:spTree>
  </p:cSld>
  <p:clrMapOvr>
    <a:masterClrMapping/>
  </p:clrMapOvr>
  <p:transition/>
</p:sld>
</file>

<file path=ppt/theme/theme1.xml><?xml version="1.0" encoding="utf-8"?>
<a:theme xmlns:a="http://schemas.openxmlformats.org/drawingml/2006/main" name="A Cadraxion">
  <a:themeElements>
    <a:clrScheme name="">
      <a:dk1>
        <a:srgbClr val="FFFFFF"/>
      </a:dk1>
      <a:lt1>
        <a:srgbClr val="B2B2B2"/>
      </a:lt1>
      <a:dk2>
        <a:srgbClr val="3333FF"/>
      </a:dk2>
      <a:lt2>
        <a:srgbClr val="B2B2B2"/>
      </a:lt2>
      <a:accent1>
        <a:srgbClr val="9999FF"/>
      </a:accent1>
      <a:accent2>
        <a:srgbClr val="C0C0C0"/>
      </a:accent2>
      <a:accent3>
        <a:srgbClr val="ADADFF"/>
      </a:accent3>
      <a:accent4>
        <a:srgbClr val="979797"/>
      </a:accent4>
      <a:accent5>
        <a:srgbClr val="CACAFF"/>
      </a:accent5>
      <a:accent6>
        <a:srgbClr val="AEAEAE"/>
      </a:accent6>
      <a:hlink>
        <a:srgbClr val="FFFFFF"/>
      </a:hlink>
      <a:folHlink>
        <a:srgbClr val="808080"/>
      </a:folHlink>
    </a:clrScheme>
    <a:fontScheme name="A Cadraxion">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68" charset="0"/>
          </a:defRPr>
        </a:defPPr>
      </a:lstStyle>
    </a:lnDef>
  </a:objectDefaults>
  <a:extraClrSchemeLst>
    <a:extraClrScheme>
      <a:clrScheme name="A Cadraxion 1">
        <a:dk1>
          <a:srgbClr val="000099"/>
        </a:dk1>
        <a:lt1>
          <a:srgbClr val="FFFFFF"/>
        </a:lt1>
        <a:dk2>
          <a:srgbClr val="0000FF"/>
        </a:dk2>
        <a:lt2>
          <a:srgbClr val="FFFF00"/>
        </a:lt2>
        <a:accent1>
          <a:srgbClr val="FF6633"/>
        </a:accent1>
        <a:accent2>
          <a:srgbClr val="FF00FF"/>
        </a:accent2>
        <a:accent3>
          <a:srgbClr val="AAAAFF"/>
        </a:accent3>
        <a:accent4>
          <a:srgbClr val="DADADA"/>
        </a:accent4>
        <a:accent5>
          <a:srgbClr val="FFB8AD"/>
        </a:accent5>
        <a:accent6>
          <a:srgbClr val="E700E7"/>
        </a:accent6>
        <a:hlink>
          <a:srgbClr val="FF0000"/>
        </a:hlink>
        <a:folHlink>
          <a:srgbClr val="808080"/>
        </a:folHlink>
      </a:clrScheme>
      <a:clrMap bg1="dk2" tx1="lt1" bg2="dk1" tx2="lt2" accent1="accent1" accent2="accent2" accent3="accent3" accent4="accent4" accent5="accent5" accent6="accent6" hlink="hlink" folHlink="folHlink"/>
    </a:extraClrScheme>
    <a:extraClrScheme>
      <a:clrScheme name="A Cadraxion 2">
        <a:dk1>
          <a:srgbClr val="000066"/>
        </a:dk1>
        <a:lt1>
          <a:srgbClr val="CCECFF"/>
        </a:lt1>
        <a:dk2>
          <a:srgbClr val="000080"/>
        </a:dk2>
        <a:lt2>
          <a:srgbClr val="000000"/>
        </a:lt2>
        <a:accent1>
          <a:srgbClr val="9999FF"/>
        </a:accent1>
        <a:accent2>
          <a:srgbClr val="CC00FF"/>
        </a:accent2>
        <a:accent3>
          <a:srgbClr val="E2F4FF"/>
        </a:accent3>
        <a:accent4>
          <a:srgbClr val="000056"/>
        </a:accent4>
        <a:accent5>
          <a:srgbClr val="CAC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A Cadraxion 3">
        <a:dk1>
          <a:srgbClr val="000000"/>
        </a:dk1>
        <a:lt1>
          <a:srgbClr val="FFFFFF"/>
        </a:lt1>
        <a:dk2>
          <a:srgbClr val="000000"/>
        </a:dk2>
        <a:lt2>
          <a:srgbClr val="393939"/>
        </a:lt2>
        <a:accent1>
          <a:srgbClr val="B2B2B2"/>
        </a:accent1>
        <a:accent2>
          <a:srgbClr val="868686"/>
        </a:accent2>
        <a:accent3>
          <a:srgbClr val="FFFFFF"/>
        </a:accent3>
        <a:accent4>
          <a:srgbClr val="000000"/>
        </a:accent4>
        <a:accent5>
          <a:srgbClr val="D5D5D5"/>
        </a:accent5>
        <a:accent6>
          <a:srgbClr val="797979"/>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A Cadraxion 4">
        <a:dk1>
          <a:srgbClr val="000000"/>
        </a:dk1>
        <a:lt1>
          <a:srgbClr val="FFFFFF"/>
        </a:lt1>
        <a:dk2>
          <a:srgbClr val="660033"/>
        </a:dk2>
        <a:lt2>
          <a:srgbClr val="FFFF66"/>
        </a:lt2>
        <a:accent1>
          <a:srgbClr val="FF0033"/>
        </a:accent1>
        <a:accent2>
          <a:srgbClr val="CC6600"/>
        </a:accent2>
        <a:accent3>
          <a:srgbClr val="B8AAAD"/>
        </a:accent3>
        <a:accent4>
          <a:srgbClr val="DADADA"/>
        </a:accent4>
        <a:accent5>
          <a:srgbClr val="FFAAAD"/>
        </a:accent5>
        <a:accent6>
          <a:srgbClr val="B95C00"/>
        </a:accent6>
        <a:hlink>
          <a:srgbClr val="999933"/>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FFFFFF"/>
    </a:dk1>
    <a:lt1>
      <a:srgbClr val="B2B2B2"/>
    </a:lt1>
    <a:dk2>
      <a:srgbClr val="3333FF"/>
    </a:dk2>
    <a:lt2>
      <a:srgbClr val="B2B2B2"/>
    </a:lt2>
    <a:accent1>
      <a:srgbClr val="9999FF"/>
    </a:accent1>
    <a:accent2>
      <a:srgbClr val="C0C0C0"/>
    </a:accent2>
    <a:accent3>
      <a:srgbClr val="ADADFF"/>
    </a:accent3>
    <a:accent4>
      <a:srgbClr val="979797"/>
    </a:accent4>
    <a:accent5>
      <a:srgbClr val="CACAFF"/>
    </a:accent5>
    <a:accent6>
      <a:srgbClr val="AEAEAE"/>
    </a:accent6>
    <a:hlink>
      <a:srgbClr val="FFFFFF"/>
    </a:hlink>
    <a:folHlink>
      <a:srgbClr val="808080"/>
    </a:folHlink>
  </a:clrScheme>
  <a:fontScheme name="A Cadraxion">
    <a:majorFont>
      <a:latin typeface="Verdana"/>
      <a:ea typeface=""/>
      <a:cs typeface=""/>
    </a:majorFont>
    <a:minorFont>
      <a:latin typeface="Verdana"/>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Office\Modèles\Modèles de présentation\A Cadraxion.pot</Template>
  <TotalTime>2368</TotalTime>
  <Words>1555</Words>
  <Application>Microsoft Office PowerPoint</Application>
  <PresentationFormat>Affichage à l'écran (4:3)</PresentationFormat>
  <Paragraphs>344</Paragraphs>
  <Slides>20</Slides>
  <Notes>4</Notes>
  <HiddenSlides>0</HiddenSlides>
  <MMClips>0</MMClips>
  <ScaleCrop>false</ScaleCrop>
  <HeadingPairs>
    <vt:vector size="10" baseType="variant">
      <vt:variant>
        <vt:lpstr>Polices utilisées</vt:lpstr>
      </vt:variant>
      <vt:variant>
        <vt:i4>11</vt:i4>
      </vt:variant>
      <vt:variant>
        <vt:lpstr>Thème</vt:lpstr>
      </vt:variant>
      <vt:variant>
        <vt:i4>1</vt:i4>
      </vt:variant>
      <vt:variant>
        <vt:lpstr>Liaisons</vt:lpstr>
      </vt:variant>
      <vt:variant>
        <vt:i4>1</vt:i4>
      </vt:variant>
      <vt:variant>
        <vt:lpstr>Serveurs OLE incorporés</vt:lpstr>
      </vt:variant>
      <vt:variant>
        <vt:i4>2</vt:i4>
      </vt:variant>
      <vt:variant>
        <vt:lpstr>Titres des diapositives</vt:lpstr>
      </vt:variant>
      <vt:variant>
        <vt:i4>20</vt:i4>
      </vt:variant>
    </vt:vector>
  </HeadingPairs>
  <TitlesOfParts>
    <vt:vector size="35" baseType="lpstr">
      <vt:lpstr>Times</vt:lpstr>
      <vt:lpstr>ＭＳ Ｐゴシック</vt:lpstr>
      <vt:lpstr>Arial</vt:lpstr>
      <vt:lpstr>Verdana</vt:lpstr>
      <vt:lpstr>Wingdings</vt:lpstr>
      <vt:lpstr>Times New Roman</vt:lpstr>
      <vt:lpstr>Comic Sans MS</vt:lpstr>
      <vt:lpstr>Geneva</vt:lpstr>
      <vt:lpstr>Eras Bold ITC</vt:lpstr>
      <vt:lpstr>Eras Demi ITC</vt:lpstr>
      <vt:lpstr>Symbol</vt:lpstr>
      <vt:lpstr>A Cadraxion</vt:lpstr>
      <vt:lpstr>???</vt:lpstr>
      <vt:lpstr>Excel.Chart.8</vt:lpstr>
      <vt:lpstr>Graphique Microsoft Excel</vt:lpstr>
      <vt:lpstr>  Refonder le pacte social de solidarité entre les générations pour la retraite et l’emploi. Les enseignements de l’étranger     A.M. GUILLEMARD Université Paris Descartes - Sorbonne Institut Universitaire de France Academia Europaea</vt:lpstr>
      <vt:lpstr>Le véritable défi posé par le vieillissement des populations et la longévité accrue n’est pas tant celui des retraites que celui de l’emploi des salariés qui avancent en âge.  Faire face au défi du vieillissement passe par l’allongement de la vie professionnelle. Cet objectif relève avant tout d’une gestion préventive du capital humain à tous les âges.   Différer la sortie du marché du travail apporte un double dividende pour le financement des retraites et des dépenses sociales : augmente le nombre de cotisants et réduit le nombre de pensionnés.   </vt:lpstr>
      <vt:lpstr>MON PROPOS  :  Intégrer la perspective du cours de vie dans l’analyse des politiques sociales et des temporalités sociales </vt:lpstr>
      <vt:lpstr> </vt:lpstr>
      <vt:lpstr>Diapositive 5</vt:lpstr>
      <vt:lpstr>Diapositive 6</vt:lpstr>
      <vt:lpstr>Evolution du taux d’emploi des 55-64 ans, Europe Source : Eurostat-EFT</vt:lpstr>
      <vt:lpstr>Diapositive 8</vt:lpstr>
      <vt:lpstr>Diapositive 9</vt:lpstr>
      <vt:lpstr>Diapositive 10</vt:lpstr>
      <vt:lpstr>Diapositive 11</vt:lpstr>
      <vt:lpstr>PROLONGER LA VIE ACTIVE :  Un défi d’ampleur inégale  fonction  des options politiques retenues en termes de formation, d’emploi, de protection sociale et de la culture de l’âge produite.</vt:lpstr>
      <vt:lpstr>Diapositive 13</vt:lpstr>
      <vt:lpstr>Diapositive 14</vt:lpstr>
      <vt:lpstr>Diapositive 15</vt:lpstr>
      <vt:lpstr>Diapositive 16</vt:lpstr>
      <vt:lpstr>Diapositive 17</vt:lpstr>
      <vt:lpstr>Diapositive 18</vt:lpstr>
      <vt:lpstr>Diapositive 19</vt:lpstr>
      <vt:lpstr>Diapositive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L’EMPLOI DES SALARIÉS  SENIORS : Un véritable défi  pour notre société de vieillissement et de longévité.</dc:title>
  <dc:creator>AMG</dc:creator>
  <cp:lastModifiedBy>francoise.garcin</cp:lastModifiedBy>
  <cp:revision>325</cp:revision>
  <cp:lastPrinted>2011-11-16T16:26:17Z</cp:lastPrinted>
  <dcterms:created xsi:type="dcterms:W3CDTF">2011-11-16T14:26:31Z</dcterms:created>
  <dcterms:modified xsi:type="dcterms:W3CDTF">2012-01-23T12:06:41Z</dcterms:modified>
</cp:coreProperties>
</file>